
<file path=[Content_Types].xml><?xml version="1.0" encoding="utf-8"?>
<Types xmlns="http://schemas.openxmlformats.org/package/2006/content-types">
  <Default Extension="bin" ContentType="audio/unknown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9" r:id="rId2"/>
    <p:sldId id="301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90" r:id="rId28"/>
    <p:sldId id="289" r:id="rId29"/>
    <p:sldId id="288" r:id="rId30"/>
    <p:sldId id="291" r:id="rId31"/>
    <p:sldId id="284" r:id="rId32"/>
    <p:sldId id="285" r:id="rId33"/>
    <p:sldId id="286" r:id="rId34"/>
    <p:sldId id="287" r:id="rId35"/>
    <p:sldId id="292" r:id="rId36"/>
    <p:sldId id="293" r:id="rId37"/>
    <p:sldId id="296" r:id="rId38"/>
    <p:sldId id="297" r:id="rId39"/>
    <p:sldId id="294" r:id="rId40"/>
    <p:sldId id="295" r:id="rId41"/>
    <p:sldId id="298" r:id="rId42"/>
    <p:sldId id="299" r:id="rId43"/>
  </p:sldIdLst>
  <p:sldSz cx="12192000" cy="6858000"/>
  <p:notesSz cx="6858000" cy="9144000"/>
  <p:embeddedFontLst>
    <p:embeddedFont>
      <p:font typeface="Baloo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Open Sans" panose="020B0606030504020204" pitchFamily="34" charset="0"/>
      <p:regular r:id="rId51"/>
      <p:bold r:id="rId52"/>
      <p:italic r:id="rId53"/>
      <p:boldItalic r:id="rId54"/>
    </p:embeddedFont>
    <p:embeddedFont>
      <p:font typeface="Open Sans Extrabold" panose="020B0906030804020204" pitchFamily="34" charset="0"/>
      <p:bold r:id="rId55"/>
      <p:italic r:id="rId56"/>
      <p:boldItalic r:id="rId57"/>
    </p:embeddedFont>
    <p:embeddedFont>
      <p:font typeface="Open Sans Semibold" panose="020B0706030804020204" pitchFamily="34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B3D6"/>
    <a:srgbClr val="2FB3CF"/>
    <a:srgbClr val="35ABC5"/>
    <a:srgbClr val="476BB3"/>
    <a:srgbClr val="375F9B"/>
    <a:srgbClr val="3F68A5"/>
    <a:srgbClr val="65BDDC"/>
    <a:srgbClr val="36B3D6"/>
    <a:srgbClr val="6BC17A"/>
    <a:srgbClr val="4FB9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238" autoAdjust="0"/>
    <p:restoredTop sz="94660"/>
  </p:normalViewPr>
  <p:slideViewPr>
    <p:cSldViewPr snapToGrid="0">
      <p:cViewPr>
        <p:scale>
          <a:sx n="123" d="100"/>
          <a:sy n="123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2" d="100"/>
          <a:sy n="132" d="100"/>
        </p:scale>
        <p:origin x="484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05EC8-9920-9C44-9C97-C373EC7D6DAF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56E36-056E-2F4E-95F8-672C9074E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43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1C3E3-02EF-2647-96B2-3916A3CFDE06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EEC9B-524A-A04A-A05F-2CC8CE8D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3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audio" Target="../media/audio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audio" Target="../media/audio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audio" Target="../media/audio1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audio" Target="../media/audio2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 Starter Splas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with Answ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hlinkClick r:id="" action="ppaction://noaction">
              <a:snd r:embed="rId3" name="Wrong-answer-sound-effect.wav"/>
            </a:hlinkClick>
          </p:cNvPr>
          <p:cNvSpPr/>
          <p:nvPr userDrawn="1"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9" name="Rounded Rectangle 8">
            <a:hlinkClick r:id="" action="ppaction://noaction">
              <a:snd r:embed="rId3" name="Wrong-answer-sound-effect.wav"/>
            </a:hlinkClick>
          </p:cNvPr>
          <p:cNvSpPr/>
          <p:nvPr userDrawn="1"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0" name="Rounded Rectangle 9">
            <a:hlinkClick r:id="" action="ppaction://hlinkshowjump?jump=nextslide">
              <a:snd r:embed="rId4" name="Chimes.wav"/>
            </a:hlinkClick>
          </p:cNvPr>
          <p:cNvSpPr/>
          <p:nvPr userDrawn="1"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1" name="Rounded Rectangle 10">
            <a:hlinkClick r:id="" action="ppaction://noaction">
              <a:snd r:embed="rId3" name="Wrong-answer-sound-effect.wav"/>
            </a:hlinkClick>
          </p:cNvPr>
          <p:cNvSpPr/>
          <p:nvPr userDrawn="1"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833438" y="4527550"/>
            <a:ext cx="4438650" cy="1209675"/>
          </a:xfrm>
          <a:effectLst/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2000" b="1" i="0">
                <a:effectLst/>
                <a:latin typeface="Open Sans Semibold" charset="0"/>
                <a:ea typeface="Open Sans Semibold" charset="0"/>
                <a:cs typeface="Open Sans Semibold" charset="0"/>
              </a:defRPr>
            </a:lvl1pPr>
            <a:lvl2pPr>
              <a:defRPr sz="2000">
                <a:effectLst>
                  <a:outerShdw dist="25400" dir="2700000" algn="tl" rotWithShape="0">
                    <a:srgbClr val="895EA7"/>
                  </a:outerShdw>
                </a:effectLst>
              </a:defRPr>
            </a:lvl2pPr>
            <a:lvl3pPr>
              <a:defRPr sz="2000">
                <a:effectLst>
                  <a:outerShdw dist="25400" dir="2700000" algn="tl" rotWithShape="0">
                    <a:srgbClr val="895EA7"/>
                  </a:outerShdw>
                </a:effectLst>
              </a:defRPr>
            </a:lvl3pPr>
            <a:lvl4pPr>
              <a:defRPr sz="2000">
                <a:effectLst>
                  <a:outerShdw dist="25400" dir="2700000" algn="tl" rotWithShape="0">
                    <a:srgbClr val="895EA7"/>
                  </a:outerShdw>
                </a:effectLst>
              </a:defRPr>
            </a:lvl4pPr>
            <a:lvl5pPr>
              <a:defRPr sz="2000">
                <a:effectLst>
                  <a:outerShdw dist="25400" dir="2700000" algn="tl" rotWithShape="0">
                    <a:srgbClr val="895EA7"/>
                  </a:outerShdw>
                </a:effectLst>
              </a:defRPr>
            </a:lvl5pPr>
          </a:lstStyle>
          <a:p>
            <a:pPr lvl="0"/>
            <a:r>
              <a:rPr lang="en-US" dirty="0"/>
              <a:t>Sample question where the answer is “b”.</a:t>
            </a:r>
          </a:p>
        </p:txBody>
      </p:sp>
    </p:spTree>
    <p:extLst>
      <p:ext uri="{BB962C8B-B14F-4D97-AF65-F5344CB8AC3E}">
        <p14:creationId xmlns:p14="http://schemas.microsoft.com/office/powerpoint/2010/main" val="3461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w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178" y="5577165"/>
            <a:ext cx="2599748" cy="528616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33438" y="3196738"/>
            <a:ext cx="4438650" cy="1219687"/>
          </a:xfrm>
          <a:effectLst/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2000" b="1" i="0" baseline="0">
                <a:effectLst/>
                <a:latin typeface="Open Sans Semibold" charset="0"/>
                <a:ea typeface="Open Sans Semibold" charset="0"/>
                <a:cs typeface="Open Sans Semibold" charset="0"/>
              </a:defRPr>
            </a:lvl1pPr>
            <a:lvl2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2pPr>
            <a:lvl3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3pPr>
            <a:lvl4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4pPr>
            <a:lvl5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5pPr>
          </a:lstStyle>
          <a:p>
            <a:pPr lvl="0"/>
            <a:r>
              <a:rPr lang="en-US" dirty="0"/>
              <a:t>Answer page where answer is “b”.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with Answ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hlinkClick r:id="" action="ppaction://noaction">
              <a:snd r:embed="rId3" name="Wrong-answer-sound-effect.wav"/>
            </a:hlinkClick>
          </p:cNvPr>
          <p:cNvSpPr/>
          <p:nvPr userDrawn="1"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9" name="Rounded Rectangle 8">
            <a:hlinkClick r:id="" action="ppaction://hlinkshowjump?jump=nextslide">
              <a:snd r:embed="rId4" name="Chimes.wav"/>
            </a:hlinkClick>
          </p:cNvPr>
          <p:cNvSpPr/>
          <p:nvPr userDrawn="1"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0" name="Rounded Rectangle 9">
            <a:hlinkClick r:id="" action="ppaction://noaction">
              <a:snd r:embed="rId3" name="Wrong-answer-sound-effect.wav"/>
            </a:hlinkClick>
          </p:cNvPr>
          <p:cNvSpPr/>
          <p:nvPr userDrawn="1"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1" name="Rounded Rectangle 10">
            <a:hlinkClick r:id="" action="ppaction://noaction">
              <a:snd r:embed="rId3" name="Wrong-answer-sound-effect.wav"/>
            </a:hlinkClick>
          </p:cNvPr>
          <p:cNvSpPr/>
          <p:nvPr userDrawn="1"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sp>
        <p:nvSpPr>
          <p:cNvPr id="1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833438" y="4527550"/>
            <a:ext cx="4438650" cy="1209675"/>
          </a:xfrm>
          <a:effectLst/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2000" b="1" i="0">
                <a:effectLst/>
                <a:latin typeface="Open Sans Semibold" charset="0"/>
                <a:ea typeface="Open Sans Semibold" charset="0"/>
                <a:cs typeface="Open Sans Semibold" charset="0"/>
              </a:defRPr>
            </a:lvl1pPr>
            <a:lvl2pPr>
              <a:defRPr sz="2000">
                <a:effectLst>
                  <a:outerShdw dist="25400" dir="2700000" algn="tl" rotWithShape="0">
                    <a:srgbClr val="895EA7"/>
                  </a:outerShdw>
                </a:effectLst>
              </a:defRPr>
            </a:lvl2pPr>
            <a:lvl3pPr>
              <a:defRPr sz="2000">
                <a:effectLst>
                  <a:outerShdw dist="25400" dir="2700000" algn="tl" rotWithShape="0">
                    <a:srgbClr val="895EA7"/>
                  </a:outerShdw>
                </a:effectLst>
              </a:defRPr>
            </a:lvl3pPr>
            <a:lvl4pPr>
              <a:defRPr sz="2000">
                <a:effectLst>
                  <a:outerShdw dist="25400" dir="2700000" algn="tl" rotWithShape="0">
                    <a:srgbClr val="895EA7"/>
                  </a:outerShdw>
                </a:effectLst>
              </a:defRPr>
            </a:lvl4pPr>
            <a:lvl5pPr>
              <a:defRPr sz="2000">
                <a:effectLst>
                  <a:outerShdw dist="25400" dir="2700000" algn="tl" rotWithShape="0">
                    <a:srgbClr val="895EA7"/>
                  </a:outerShdw>
                </a:effectLst>
              </a:defRPr>
            </a:lvl5pPr>
          </a:lstStyle>
          <a:p>
            <a:pPr lvl="0"/>
            <a:r>
              <a:rPr lang="en-US" dirty="0"/>
              <a:t>Sample question where the answer is “c”.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w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178" y="5591679"/>
            <a:ext cx="2599748" cy="528616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33438" y="3196738"/>
            <a:ext cx="4438650" cy="1219687"/>
          </a:xfrm>
          <a:effectLst/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2000" b="1" i="0" baseline="0">
                <a:effectLst/>
                <a:latin typeface="Open Sans Semibold" charset="0"/>
                <a:ea typeface="Open Sans Semibold" charset="0"/>
                <a:cs typeface="Open Sans Semibold" charset="0"/>
              </a:defRPr>
            </a:lvl1pPr>
            <a:lvl2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2pPr>
            <a:lvl3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3pPr>
            <a:lvl4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4pPr>
            <a:lvl5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5pPr>
          </a:lstStyle>
          <a:p>
            <a:pPr lvl="0"/>
            <a:r>
              <a:rPr lang="en-US" dirty="0"/>
              <a:t>Answer page where answer is “c”.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with Answ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hlinkClick r:id="" action="ppaction://noaction">
              <a:snd r:embed="rId3" name="Wrong-answer-sound-effect.wav"/>
            </a:hlinkClick>
          </p:cNvPr>
          <p:cNvSpPr/>
          <p:nvPr userDrawn="1"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9" name="Rounded Rectangle 8">
            <a:hlinkClick r:id="" action="ppaction://noaction">
              <a:snd r:embed="rId3" name="Wrong-answer-sound-effect.wav"/>
            </a:hlinkClick>
          </p:cNvPr>
          <p:cNvSpPr/>
          <p:nvPr userDrawn="1"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0" name="Rounded Rectangle 9">
            <a:hlinkClick r:id="" action="ppaction://noaction">
              <a:snd r:embed="rId3" name="Wrong-answer-sound-effect.wav"/>
            </a:hlinkClick>
          </p:cNvPr>
          <p:cNvSpPr/>
          <p:nvPr userDrawn="1"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1" name="Rounded Rectangle 10">
            <a:hlinkClick r:id="" action="ppaction://hlinkshowjump?jump=nextslide">
              <a:snd r:embed="rId4" name="Chimes.wav"/>
            </a:hlinkClick>
          </p:cNvPr>
          <p:cNvSpPr/>
          <p:nvPr userDrawn="1"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sp>
        <p:nvSpPr>
          <p:cNvPr id="12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833438" y="4527550"/>
            <a:ext cx="4438650" cy="1209675"/>
          </a:xfrm>
          <a:effectLst/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2000" b="1" i="0">
                <a:effectLst/>
                <a:latin typeface="Open Sans Semibold" charset="0"/>
                <a:ea typeface="Open Sans Semibold" charset="0"/>
                <a:cs typeface="Open Sans Semibold" charset="0"/>
              </a:defRPr>
            </a:lvl1pPr>
            <a:lvl2pPr>
              <a:defRPr sz="2000">
                <a:effectLst>
                  <a:outerShdw dist="25400" dir="2700000" algn="tl" rotWithShape="0">
                    <a:srgbClr val="895EA7"/>
                  </a:outerShdw>
                </a:effectLst>
              </a:defRPr>
            </a:lvl2pPr>
            <a:lvl3pPr>
              <a:defRPr sz="2000">
                <a:effectLst>
                  <a:outerShdw dist="25400" dir="2700000" algn="tl" rotWithShape="0">
                    <a:srgbClr val="895EA7"/>
                  </a:outerShdw>
                </a:effectLst>
              </a:defRPr>
            </a:lvl3pPr>
            <a:lvl4pPr>
              <a:defRPr sz="2000">
                <a:effectLst>
                  <a:outerShdw dist="25400" dir="2700000" algn="tl" rotWithShape="0">
                    <a:srgbClr val="895EA7"/>
                  </a:outerShdw>
                </a:effectLst>
              </a:defRPr>
            </a:lvl4pPr>
            <a:lvl5pPr>
              <a:defRPr sz="2000">
                <a:effectLst>
                  <a:outerShdw dist="25400" dir="2700000" algn="tl" rotWithShape="0">
                    <a:srgbClr val="895EA7"/>
                  </a:outerShdw>
                </a:effectLst>
              </a:defRPr>
            </a:lvl5pPr>
          </a:lstStyle>
          <a:p>
            <a:pPr lvl="0"/>
            <a:r>
              <a:rPr lang="en-US" dirty="0"/>
              <a:t>Sample question where the answer is “d”.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w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178" y="5577165"/>
            <a:ext cx="2599748" cy="528616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33438" y="3196738"/>
            <a:ext cx="4438650" cy="1219687"/>
          </a:xfrm>
          <a:effectLst/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2000" b="1" i="0" baseline="0">
                <a:effectLst/>
                <a:latin typeface="Open Sans Semibold" charset="0"/>
                <a:ea typeface="Open Sans Semibold" charset="0"/>
                <a:cs typeface="Open Sans Semibold" charset="0"/>
              </a:defRPr>
            </a:lvl1pPr>
            <a:lvl2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2pPr>
            <a:lvl3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3pPr>
            <a:lvl4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4pPr>
            <a:lvl5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5pPr>
          </a:lstStyle>
          <a:p>
            <a:pPr lvl="0"/>
            <a:r>
              <a:rPr lang="en-US" dirty="0"/>
              <a:t>Answer page where answer is “d”.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sw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33438" y="3196738"/>
            <a:ext cx="4438650" cy="1219687"/>
          </a:xfrm>
          <a:effectLst/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2000" b="1" i="0" baseline="0">
                <a:effectLst/>
                <a:latin typeface="Open Sans Semibold" charset="0"/>
                <a:ea typeface="Open Sans Semibold" charset="0"/>
                <a:cs typeface="Open Sans Semibold" charset="0"/>
              </a:defRPr>
            </a:lvl1pPr>
            <a:lvl2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2pPr>
            <a:lvl3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3pPr>
            <a:lvl4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4pPr>
            <a:lvl5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5pPr>
          </a:lstStyle>
          <a:p>
            <a:pPr lvl="0"/>
            <a:r>
              <a:rPr lang="en-US" dirty="0"/>
              <a:t>Answer page where answer is “d”.</a:t>
            </a:r>
          </a:p>
        </p:txBody>
      </p:sp>
    </p:spTree>
    <p:extLst>
      <p:ext uri="{BB962C8B-B14F-4D97-AF65-F5344CB8AC3E}">
        <p14:creationId xmlns:p14="http://schemas.microsoft.com/office/powerpoint/2010/main" val="41654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57400" cy="365125"/>
          </a:xfrm>
          <a:effectLst/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19D9B1D3-87FE-4D50-93E1-DF0A22661CC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1" name="Rounded Rectangle 10">
            <a:hlinkClick r:id="" action="ppaction://hlinkshowjump?jump=nextslide">
              <a:snd r:embed="rId3" name="Chimes.wav"/>
            </a:hlinkClick>
          </p:cNvPr>
          <p:cNvSpPr/>
          <p:nvPr userDrawn="1"/>
        </p:nvSpPr>
        <p:spPr>
          <a:xfrm>
            <a:off x="2133600" y="4662616"/>
            <a:ext cx="2619632" cy="55193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958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con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effectLst/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  <a:latin typeface="Baloo" charset="0"/>
                <a:ea typeface="Baloo" charset="0"/>
                <a:cs typeface="Baloo" charset="0"/>
              </a:defRPr>
            </a:lvl1pPr>
          </a:lstStyle>
          <a:p>
            <a:r>
              <a:rPr lang="en-AU" dirty="0"/>
              <a:t>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35200" y="1825625"/>
            <a:ext cx="9118600" cy="4351338"/>
          </a:xfrm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AU" dirty="0"/>
              <a:t>I do: my turn to talk. This is the explanation section of our lesson where you are required to listen.</a:t>
            </a:r>
          </a:p>
          <a:p>
            <a:endParaRPr lang="en-AU" dirty="0"/>
          </a:p>
          <a:p>
            <a:r>
              <a:rPr lang="en-AU" dirty="0"/>
              <a:t>We do: this is where we discuss or work on the concepts together.</a:t>
            </a:r>
          </a:p>
          <a:p>
            <a:endParaRPr lang="en-AU" dirty="0"/>
          </a:p>
          <a:p>
            <a:r>
              <a:rPr lang="en-AU" dirty="0"/>
              <a:t>You do: your turn to be involved. You may be working in a group or on an activity individually.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1430A452-E8C1-4191-BEA9-577823D697AD}" type="datetimeFigureOut">
              <a:rPr lang="en-AU" smtClean="0"/>
              <a:pPr/>
              <a:t>21/07/2021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19D9B1D3-87FE-4D50-93E1-DF0A22661CC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563606"/>
            <a:ext cx="1080000" cy="1080000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90688"/>
            <a:ext cx="1080000" cy="1080000"/>
          </a:xfrm>
          <a:prstGeom prst="rect">
            <a:avLst/>
          </a:prstGeom>
          <a:effectLst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127147"/>
            <a:ext cx="1080000" cy="1080000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BEC96B-901D-5443-B545-2B65415229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ac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" y="-4122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16" y="-4122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aloo" charset="0"/>
                <a:ea typeface="Baloo" charset="0"/>
                <a:cs typeface="Baloo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>
              <a:defRPr b="1" i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2pPr>
            <a:lvl3pPr>
              <a:defRPr b="1" i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3pPr>
            <a:lvl4pPr>
              <a:defRPr b="1" i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4pPr>
            <a:lvl5pPr>
              <a:defRPr b="1" i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5pPr>
          </a:lstStyle>
          <a:p>
            <a:pPr lvl="0"/>
            <a:r>
              <a:rPr lang="en-US" dirty="0"/>
              <a:t>Body Text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1986" y="6356350"/>
            <a:ext cx="2389414" cy="365125"/>
          </a:xfrm>
        </p:spPr>
        <p:txBody>
          <a:bodyPr/>
          <a:lstStyle/>
          <a:p>
            <a:fld id="{1430A452-E8C1-4191-BEA9-577823D697AD}" type="datetimeFigureOut">
              <a:rPr lang="en-AU" smtClean="0"/>
              <a:t>21/07/2021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23357" cy="365125"/>
          </a:xfr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F7A462-D1F8-8E41-9474-3AD2064D4A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7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4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aloo" charset="0"/>
                <a:ea typeface="Baloo" charset="0"/>
                <a:cs typeface="Baloo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Body Text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1986" y="6356350"/>
            <a:ext cx="2389414" cy="365125"/>
          </a:xfrm>
        </p:spPr>
        <p:txBody>
          <a:bodyPr/>
          <a:lstStyle/>
          <a:p>
            <a:fld id="{1430A452-E8C1-4191-BEA9-577823D697AD}" type="datetimeFigureOut">
              <a:rPr lang="en-AU" smtClean="0"/>
              <a:t>21/07/2021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23357" cy="365125"/>
          </a:xfr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84D640-3D4A-FB43-915C-D7AA0BC48E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0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acher and 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aloo" charset="0"/>
                <a:ea typeface="Baloo" charset="0"/>
                <a:cs typeface="Baloo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1986" y="6356350"/>
            <a:ext cx="2389414" cy="365125"/>
          </a:xfrm>
        </p:spPr>
        <p:txBody>
          <a:bodyPr/>
          <a:lstStyle/>
          <a:p>
            <a:fld id="{1430A452-E8C1-4191-BEA9-577823D697AD}" type="datetimeFigureOut">
              <a:rPr lang="en-AU" smtClean="0"/>
              <a:t>21/07/2021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23357" cy="365125"/>
          </a:xfr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922A4A-15A2-7E42-AA5D-8624DC717A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E6BB7D-89A1-B643-A267-FCFD69315C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2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with Answ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endParaRPr lang="en-US" sz="2700" dirty="0">
              <a:effectLst/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9" name="Rounded Rectangle 8">
            <a:hlinkClick r:id="" action="ppaction://hlinkshowjump?jump=nextslide">
              <a:snd r:embed="rId3" name="Chimes.wav"/>
            </a:hlinkClick>
          </p:cNvPr>
          <p:cNvSpPr/>
          <p:nvPr userDrawn="1"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0" name="Rounded Rectangle 9">
            <a:hlinkClick r:id="" action="ppaction://noaction">
              <a:snd r:embed="rId4" name="Wrong-answer-sound-effect.wav"/>
            </a:hlinkClick>
          </p:cNvPr>
          <p:cNvSpPr/>
          <p:nvPr userDrawn="1"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1" name="Rounded Rectangle 10">
            <a:hlinkClick r:id="" action="ppaction://noaction">
              <a:snd r:embed="rId4" name="Wrong-answer-sound-effect.wav"/>
            </a:hlinkClick>
          </p:cNvPr>
          <p:cNvSpPr/>
          <p:nvPr userDrawn="1"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2" name="Rounded Rectangle 11">
            <a:hlinkClick r:id="" action="ppaction://noaction">
              <a:snd r:embed="rId4" name="Wrong-answer-sound-effect.wav"/>
            </a:hlinkClick>
          </p:cNvPr>
          <p:cNvSpPr/>
          <p:nvPr userDrawn="1"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400" cy="2642400"/>
          </a:xfrm>
          <a:prstGeom prst="rect">
            <a:avLst/>
          </a:prstGeom>
          <a:effectLst/>
        </p:spPr>
      </p:pic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833438" y="4527550"/>
            <a:ext cx="4438650" cy="1209675"/>
          </a:xfrm>
          <a:effectLst/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2000" b="1" i="0">
                <a:effectLst/>
                <a:latin typeface="Open Sans Semibold" charset="0"/>
                <a:ea typeface="Open Sans Semibold" charset="0"/>
                <a:cs typeface="Open Sans Semibold" charset="0"/>
              </a:defRPr>
            </a:lvl1pPr>
            <a:lvl2pPr>
              <a:defRPr sz="2000">
                <a:effectLst>
                  <a:outerShdw dist="25400" dir="2700000" algn="tl" rotWithShape="0">
                    <a:srgbClr val="895EA7"/>
                  </a:outerShdw>
                </a:effectLst>
              </a:defRPr>
            </a:lvl2pPr>
            <a:lvl3pPr>
              <a:defRPr sz="2000">
                <a:effectLst>
                  <a:outerShdw dist="25400" dir="2700000" algn="tl" rotWithShape="0">
                    <a:srgbClr val="895EA7"/>
                  </a:outerShdw>
                </a:effectLst>
              </a:defRPr>
            </a:lvl3pPr>
            <a:lvl4pPr>
              <a:defRPr sz="2000">
                <a:effectLst>
                  <a:outerShdw dist="25400" dir="2700000" algn="tl" rotWithShape="0">
                    <a:srgbClr val="895EA7"/>
                  </a:outerShdw>
                </a:effectLst>
              </a:defRPr>
            </a:lvl4pPr>
            <a:lvl5pPr>
              <a:defRPr sz="2000">
                <a:effectLst>
                  <a:outerShdw dist="25400" dir="2700000" algn="tl" rotWithShape="0">
                    <a:srgbClr val="895EA7"/>
                  </a:outerShdw>
                </a:effectLst>
              </a:defRPr>
            </a:lvl5pPr>
          </a:lstStyle>
          <a:p>
            <a:pPr lvl="0"/>
            <a:r>
              <a:rPr lang="en-US" dirty="0"/>
              <a:t>Sample question where the answer is “a”.</a:t>
            </a:r>
          </a:p>
        </p:txBody>
      </p:sp>
    </p:spTree>
    <p:extLst>
      <p:ext uri="{BB962C8B-B14F-4D97-AF65-F5344CB8AC3E}">
        <p14:creationId xmlns:p14="http://schemas.microsoft.com/office/powerpoint/2010/main" val="17429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w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178" y="5577165"/>
            <a:ext cx="2599748" cy="528616"/>
          </a:xfrm>
          <a:prstGeom prst="rect">
            <a:avLst/>
          </a:prstGeom>
          <a:effectLst/>
        </p:spPr>
      </p:pic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33438" y="3196738"/>
            <a:ext cx="4438650" cy="1219687"/>
          </a:xfrm>
          <a:effectLst/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2000" b="1" i="0" baseline="0">
                <a:effectLst/>
                <a:latin typeface="Open Sans Semibold" charset="0"/>
                <a:ea typeface="Open Sans Semibold" charset="0"/>
                <a:cs typeface="Open Sans Semibold" charset="0"/>
              </a:defRPr>
            </a:lvl1pPr>
            <a:lvl2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2pPr>
            <a:lvl3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3pPr>
            <a:lvl4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4pPr>
            <a:lvl5pPr>
              <a:defRPr sz="2000" b="1" i="0">
                <a:latin typeface="Open Sans Semibold" charset="0"/>
                <a:ea typeface="Open Sans Semibold" charset="0"/>
                <a:cs typeface="Open Sans Semibold" charset="0"/>
              </a:defRPr>
            </a:lvl5pPr>
          </a:lstStyle>
          <a:p>
            <a:pPr lvl="0"/>
            <a:r>
              <a:rPr lang="en-US" dirty="0"/>
              <a:t>Answer page where answer is “a”.</a:t>
            </a:r>
          </a:p>
        </p:txBody>
      </p:sp>
    </p:spTree>
    <p:extLst>
      <p:ext uri="{BB962C8B-B14F-4D97-AF65-F5344CB8AC3E}">
        <p14:creationId xmlns:p14="http://schemas.microsoft.com/office/powerpoint/2010/main" val="38062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Body Text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effectLst/>
              </a:defRPr>
            </a:lvl1pPr>
          </a:lstStyle>
          <a:p>
            <a:fld id="{1430A452-E8C1-4191-BEA9-577823D697AD}" type="datetimeFigureOut">
              <a:rPr lang="en-AU" smtClean="0"/>
              <a:pPr/>
              <a:t>21/07/2021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effectLst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011218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effectLst/>
              </a:defRPr>
            </a:lvl1pPr>
          </a:lstStyle>
          <a:p>
            <a:fld id="{19D9B1D3-87FE-4D50-93E1-DF0A22661CC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257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4" r:id="rId3"/>
    <p:sldLayoutId id="2147483650" r:id="rId4"/>
    <p:sldLayoutId id="2147483661" r:id="rId5"/>
    <p:sldLayoutId id="2147483662" r:id="rId6"/>
    <p:sldLayoutId id="2147483652" r:id="rId7"/>
    <p:sldLayoutId id="2147483660" r:id="rId8"/>
    <p:sldLayoutId id="2147483668" r:id="rId9"/>
    <p:sldLayoutId id="2147483665" r:id="rId10"/>
    <p:sldLayoutId id="2147483669" r:id="rId11"/>
    <p:sldLayoutId id="2147483666" r:id="rId12"/>
    <p:sldLayoutId id="2147483670" r:id="rId13"/>
    <p:sldLayoutId id="2147483667" r:id="rId14"/>
    <p:sldLayoutId id="2147483671" r:id="rId15"/>
    <p:sldLayoutId id="2147483672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1"/>
          </a:solidFill>
          <a:effectLst/>
          <a:latin typeface="Baloo" charset="0"/>
          <a:ea typeface="Baloo" charset="0"/>
          <a:cs typeface="Baloo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i="0" kern="1200">
          <a:solidFill>
            <a:schemeClr val="bg1"/>
          </a:solidFill>
          <a:effectLst/>
          <a:latin typeface="Open Sans Semibold" charset="0"/>
          <a:ea typeface="Open Sans Semibold" charset="0"/>
          <a:cs typeface="Open Sans Semibold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bg1"/>
          </a:solidFill>
          <a:latin typeface="Open Sans Semibold" charset="0"/>
          <a:ea typeface="Open Sans Semibold" charset="0"/>
          <a:cs typeface="Open Sans Semibold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bg1"/>
          </a:solidFill>
          <a:latin typeface="Open Sans Semibold" charset="0"/>
          <a:ea typeface="Open Sans Semibold" charset="0"/>
          <a:cs typeface="Open Sans Semibold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bg1"/>
          </a:solidFill>
          <a:latin typeface="Open Sans Semibold" charset="0"/>
          <a:ea typeface="Open Sans Semibold" charset="0"/>
          <a:cs typeface="Open Sans Semibold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bg1"/>
          </a:solidFill>
          <a:latin typeface="Open Sans Semibold" charset="0"/>
          <a:ea typeface="Open Sans Semibold" charset="0"/>
          <a:cs typeface="Open Sans Semibold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audio" Target="../media/audio2.bin"/><Relationship Id="rId4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0.png"/><Relationship Id="rId7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.bin"/><Relationship Id="rId5" Type="http://schemas.openxmlformats.org/officeDocument/2006/relationships/audio" Target="../media/audio2.bin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audio" Target="../media/audio1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2.bin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bin"/><Relationship Id="rId5" Type="http://schemas.openxmlformats.org/officeDocument/2006/relationships/audio" Target="../media/audio2.bin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9.png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.bin"/><Relationship Id="rId5" Type="http://schemas.openxmlformats.org/officeDocument/2006/relationships/audio" Target="../media/audio2.bin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59.png"/><Relationship Id="rId10" Type="http://schemas.openxmlformats.org/officeDocument/2006/relationships/image" Target="../media/image56.png"/><Relationship Id="rId4" Type="http://schemas.openxmlformats.org/officeDocument/2006/relationships/image" Target="../media/image32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1.bin"/><Relationship Id="rId5" Type="http://schemas.openxmlformats.org/officeDocument/2006/relationships/audio" Target="../media/audio2.bin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png"/><Relationship Id="rId7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bin"/><Relationship Id="rId3" Type="http://schemas.openxmlformats.org/officeDocument/2006/relationships/image" Target="../media/image31.png"/><Relationship Id="rId7" Type="http://schemas.openxmlformats.org/officeDocument/2006/relationships/audio" Target="../media/audio1.bin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bin"/><Relationship Id="rId5" Type="http://schemas.openxmlformats.org/officeDocument/2006/relationships/audio" Target="../media/audio2.bin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png"/><Relationship Id="rId7" Type="http://schemas.openxmlformats.org/officeDocument/2006/relationships/image" Target="../media/image4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27.pn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bin"/><Relationship Id="rId3" Type="http://schemas.openxmlformats.org/officeDocument/2006/relationships/image" Target="../media/image31.png"/><Relationship Id="rId7" Type="http://schemas.openxmlformats.org/officeDocument/2006/relationships/audio" Target="../media/audio2.bin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bin"/><Relationship Id="rId3" Type="http://schemas.openxmlformats.org/officeDocument/2006/relationships/image" Target="../media/image29.png"/><Relationship Id="rId7" Type="http://schemas.openxmlformats.org/officeDocument/2006/relationships/audio" Target="../media/audio2.bin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audio" Target="../media/audio2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.bin"/><Relationship Id="rId5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.bin"/><Relationship Id="rId5" Type="http://schemas.openxmlformats.org/officeDocument/2006/relationships/audio" Target="../media/audio2.bin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1.bin"/><Relationship Id="rId5" Type="http://schemas.openxmlformats.org/officeDocument/2006/relationships/audio" Target="../media/audio2.bin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10" Type="http://schemas.openxmlformats.org/officeDocument/2006/relationships/image" Target="../media/image56.png"/><Relationship Id="rId4" Type="http://schemas.openxmlformats.org/officeDocument/2006/relationships/image" Target="../media/image31.png"/><Relationship Id="rId9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audio" Target="../media/audio2.bin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.bin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bin"/><Relationship Id="rId3" Type="http://schemas.openxmlformats.org/officeDocument/2006/relationships/image" Target="../media/image31.png"/><Relationship Id="rId7" Type="http://schemas.openxmlformats.org/officeDocument/2006/relationships/audio" Target="../media/audio2.bin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44.png"/><Relationship Id="rId12" Type="http://schemas.openxmlformats.org/officeDocument/2006/relationships/image" Target="../media/image4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41.png"/><Relationship Id="rId5" Type="http://schemas.openxmlformats.org/officeDocument/2006/relationships/image" Target="../media/image28.png"/><Relationship Id="rId10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audio" Target="../media/audio1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.bin"/><Relationship Id="rId5" Type="http://schemas.openxmlformats.org/officeDocument/2006/relationships/image" Target="../media/image77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.bin"/><Relationship Id="rId5" Type="http://schemas.openxmlformats.org/officeDocument/2006/relationships/audio" Target="../media/audio2.bin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.bin"/><Relationship Id="rId5" Type="http://schemas.openxmlformats.org/officeDocument/2006/relationships/audio" Target="../media/audio2.bin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image" Target="../media/image42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2.bin"/><Relationship Id="rId5" Type="http://schemas.openxmlformats.org/officeDocument/2006/relationships/audio" Target="../media/audio1.bin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1.png"/><Relationship Id="rId7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microsoft.com/office/2007/relationships/hdphoto" Target="../media/hdphoto3.wdp"/><Relationship Id="rId4" Type="http://schemas.openxmlformats.org/officeDocument/2006/relationships/image" Target="../media/image46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>
              <a:snd r:embed="rId2" name="Chimes.wav"/>
            </a:hlinkClick>
          </p:cNvPr>
          <p:cNvSpPr/>
          <p:nvPr/>
        </p:nvSpPr>
        <p:spPr>
          <a:xfrm>
            <a:off x="2133600" y="4662616"/>
            <a:ext cx="2619632" cy="55193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0790" y="1549286"/>
            <a:ext cx="5453448" cy="26346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 dirty="0">
                <a:solidFill>
                  <a:schemeClr val="bg1"/>
                </a:solidFill>
                <a:latin typeface="Baloo" charset="0"/>
                <a:ea typeface="Baloo" charset="0"/>
                <a:cs typeface="Baloo" charset="0"/>
              </a:rPr>
              <a:t>Money</a:t>
            </a:r>
          </a:p>
          <a:p>
            <a:pPr algn="ctr">
              <a:lnSpc>
                <a:spcPts val="6500"/>
              </a:lnSpc>
            </a:pPr>
            <a:r>
              <a:rPr lang="en-US" sz="6500" dirty="0">
                <a:solidFill>
                  <a:schemeClr val="bg1"/>
                </a:solidFill>
                <a:latin typeface="Baloo" charset="0"/>
                <a:ea typeface="Baloo" charset="0"/>
                <a:cs typeface="Baloo" charset="0"/>
              </a:rPr>
              <a:t>and Financial</a:t>
            </a:r>
          </a:p>
          <a:p>
            <a:pPr algn="ctr">
              <a:lnSpc>
                <a:spcPts val="6500"/>
              </a:lnSpc>
            </a:pPr>
            <a:r>
              <a:rPr lang="en-US" sz="6500" dirty="0">
                <a:solidFill>
                  <a:schemeClr val="bg1"/>
                </a:solidFill>
                <a:latin typeface="Baloo" charset="0"/>
                <a:ea typeface="Baloo" charset="0"/>
                <a:cs typeface="Baloo" charset="0"/>
              </a:rPr>
              <a:t>Mathematics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96778" y="1919416"/>
            <a:ext cx="864973" cy="0"/>
          </a:xfrm>
          <a:prstGeom prst="line">
            <a:avLst/>
          </a:prstGeom>
          <a:ln w="25400">
            <a:solidFill>
              <a:srgbClr val="34B3D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942702" y="1919416"/>
            <a:ext cx="864973" cy="0"/>
          </a:xfrm>
          <a:prstGeom prst="line">
            <a:avLst/>
          </a:prstGeom>
          <a:ln w="25400">
            <a:solidFill>
              <a:srgbClr val="34B3D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68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ontent Placeholder 7"/>
          <p:cNvSpPr>
            <a:spLocks noGrp="1"/>
          </p:cNvSpPr>
          <p:nvPr>
            <p:ph type="body" sz="quarter" idx="12"/>
          </p:nvPr>
        </p:nvSpPr>
        <p:spPr>
          <a:effectLst/>
        </p:spPr>
        <p:txBody>
          <a:bodyPr tIns="0" bIns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Mel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received a total of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$80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in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birthday money.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$10 = $20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3 x $20 = $60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$20 + $60 = $80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sp>
        <p:nvSpPr>
          <p:cNvPr id="46" name="Oval 45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>
                <a:latin typeface="Baloo" charset="0"/>
                <a:ea typeface="Baloo" charset="0"/>
                <a:cs typeface="Baloo" charset="0"/>
              </a:rPr>
              <a:t>4</a:t>
            </a:r>
            <a:endParaRPr lang="en-US" sz="2700" dirty="0"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877EAE0E-37B7-D84D-9E08-8B1CA3B0D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52" y="4446123"/>
            <a:ext cx="804713" cy="363419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47557FC8-B164-0840-BE03-E9759A8658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33" y="1232587"/>
            <a:ext cx="783843" cy="371941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890A3F81-C904-9C46-BBEA-F166F78716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73" y="1625420"/>
            <a:ext cx="783843" cy="37194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23822C1C-0DB0-7043-A7BD-694FE85A2E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265" y="1228556"/>
            <a:ext cx="804713" cy="36341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C8021BB3-CE75-6649-9E3D-68311956BE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52" y="4822475"/>
            <a:ext cx="804713" cy="363419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5EE39BC5-1C7C-C347-A1ED-E870788034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29" y="1241659"/>
            <a:ext cx="804713" cy="363419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372D82F0-5FFA-E642-90BA-6304ED62AB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29" y="1619774"/>
            <a:ext cx="804713" cy="363419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0CD91967-F98D-A84C-8022-5D64135B5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270" y="2032027"/>
            <a:ext cx="783843" cy="37194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8C535FE6-CBEE-E445-8E66-EACEFB41A9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265" y="1603310"/>
            <a:ext cx="804713" cy="363419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01AE19A8-25A6-5E47-A1C7-F43E89E148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16" y="1244295"/>
            <a:ext cx="783843" cy="37194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5C81F857-CBC0-B84C-86F6-ABA634FBB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884" y="2014787"/>
            <a:ext cx="783843" cy="37194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49FBCAA7-C47E-0F44-9300-BF645179C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29" y="2002023"/>
            <a:ext cx="804713" cy="363419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1B74CE4F-434F-8645-8B7F-B50901733B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270" y="1635792"/>
            <a:ext cx="783843" cy="371941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473008DE-7FB9-0445-8DF6-1E43FFAE41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52" y="5203840"/>
            <a:ext cx="804713" cy="363419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D19DF28D-9118-4441-891F-36F980A9BD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30" y="4452190"/>
            <a:ext cx="783843" cy="37194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5F574690-4B2A-304A-890E-4A76B99C7F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74" y="4843687"/>
            <a:ext cx="783843" cy="37194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A6A15F3-B951-9F44-938E-3627FAE931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79" y="4618509"/>
            <a:ext cx="804713" cy="363419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4254AFE4-46D2-9543-9B74-4BF11D64A1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79" y="5002356"/>
            <a:ext cx="804713" cy="363419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5660C193-5716-4949-BD2D-15ECD377CA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457" y="4624576"/>
            <a:ext cx="783843" cy="371941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50C44DF1-10CD-0742-8670-643FCD525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01" y="5016073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6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7"/>
          <p:cNvSpPr>
            <a:spLocks noGrp="1"/>
          </p:cNvSpPr>
          <p:nvPr>
            <p:ph type="body" sz="quarter" idx="12"/>
          </p:nvPr>
        </p:nvSpPr>
        <p:spPr>
          <a:effectLst/>
        </p:spPr>
        <p:txBody>
          <a:bodyPr tIns="0" bIns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Brian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a new pair of shoes for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$45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combination of money did Brian use to pay for his shoes?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251" y="1264849"/>
            <a:ext cx="724442" cy="360479"/>
          </a:xfrm>
          <a:prstGeom prst="rect">
            <a:avLst/>
          </a:prstGeom>
          <a:effectLst/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251" y="1651080"/>
            <a:ext cx="724442" cy="360479"/>
          </a:xfrm>
          <a:prstGeom prst="rect">
            <a:avLst/>
          </a:prstGeom>
          <a:effectLst/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792" y="2037311"/>
            <a:ext cx="724442" cy="360480"/>
          </a:xfrm>
          <a:prstGeom prst="rect">
            <a:avLst/>
          </a:prstGeom>
          <a:effectLst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2422" y="1250581"/>
            <a:ext cx="724443" cy="360479"/>
          </a:xfrm>
          <a:prstGeom prst="rect">
            <a:avLst/>
          </a:prstGeom>
          <a:effectLst/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2422" y="1636813"/>
            <a:ext cx="724443" cy="360479"/>
          </a:xfrm>
          <a:prstGeom prst="rect">
            <a:avLst/>
          </a:prstGeom>
          <a:effectLst/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006" y="4322812"/>
            <a:ext cx="724443" cy="360479"/>
          </a:xfrm>
          <a:prstGeom prst="rect">
            <a:avLst/>
          </a:prstGeom>
          <a:effectLst/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5115" y="4490635"/>
            <a:ext cx="724443" cy="360479"/>
          </a:xfrm>
          <a:prstGeom prst="rect">
            <a:avLst/>
          </a:prstGeom>
          <a:effectLst/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sp>
        <p:nvSpPr>
          <p:cNvPr id="63" name="Oval 62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5</a:t>
            </a:r>
          </a:p>
        </p:txBody>
      </p:sp>
      <p:sp>
        <p:nvSpPr>
          <p:cNvPr id="64" name="Rounded Rectangle 63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C5EEB03-008A-4945-A10A-67D062A30A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76" y="1268267"/>
            <a:ext cx="804713" cy="36341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2B8817-1089-4746-A774-35AC63AD12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48" y="1659806"/>
            <a:ext cx="783843" cy="37194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1E3361E-0629-984F-84D4-0A68160FBB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497" y="1268267"/>
            <a:ext cx="804713" cy="36341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587059A-1917-B74C-95CE-27D6257CA3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169" y="1659806"/>
            <a:ext cx="783843" cy="37194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66AAC92-62B4-5E4D-9764-85B9D37D17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169" y="2057046"/>
            <a:ext cx="783843" cy="37194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3C4C1F1-AD47-1245-8B46-3B51277E05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32" y="4326261"/>
            <a:ext cx="804713" cy="36341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5010737-0FE0-4D4B-A093-491D91CE80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32" y="4701015"/>
            <a:ext cx="804713" cy="36341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F438B42-1125-C84D-9B76-0F0EBF6FB5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576" y="5086698"/>
            <a:ext cx="783843" cy="37194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2BABC5F-0E1F-0540-8293-53839238D6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04" y="5482318"/>
            <a:ext cx="783843" cy="37194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9D104D1-5A5F-B743-9F75-35136D1EC4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072" y="4483741"/>
            <a:ext cx="804713" cy="36341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0CA70DC-69B5-4B41-BF66-1A2AFB1E89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072" y="4858495"/>
            <a:ext cx="804713" cy="36341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30CC477-763A-D94F-B29D-BD13D1D136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816" y="5244178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0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251" y="1264849"/>
            <a:ext cx="724442" cy="360479"/>
          </a:xfrm>
          <a:prstGeom prst="rect">
            <a:avLst/>
          </a:prstGeom>
          <a:effectLst/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251" y="1651080"/>
            <a:ext cx="724442" cy="360479"/>
          </a:xfrm>
          <a:prstGeom prst="rect">
            <a:avLst/>
          </a:prstGeom>
          <a:effectLst/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792" y="2037311"/>
            <a:ext cx="724442" cy="360480"/>
          </a:xfrm>
          <a:prstGeom prst="rect">
            <a:avLst/>
          </a:prstGeom>
          <a:effectLst/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2422" y="1250581"/>
            <a:ext cx="724443" cy="360479"/>
          </a:xfrm>
          <a:prstGeom prst="rect">
            <a:avLst/>
          </a:prstGeom>
          <a:effectLst/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2422" y="1636813"/>
            <a:ext cx="724443" cy="360479"/>
          </a:xfrm>
          <a:prstGeom prst="rect">
            <a:avLst/>
          </a:prstGeom>
          <a:effectLst/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006" y="4322812"/>
            <a:ext cx="724443" cy="360479"/>
          </a:xfrm>
          <a:prstGeom prst="rect">
            <a:avLst/>
          </a:prstGeom>
          <a:effectLst/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5115" y="4490635"/>
            <a:ext cx="724443" cy="360479"/>
          </a:xfrm>
          <a:prstGeom prst="rect">
            <a:avLst/>
          </a:prstGeom>
          <a:effectLst/>
        </p:spPr>
      </p:pic>
      <p:sp>
        <p:nvSpPr>
          <p:cNvPr id="139" name="Content Placeholder 7"/>
          <p:cNvSpPr>
            <a:spLocks noGrp="1"/>
          </p:cNvSpPr>
          <p:nvPr>
            <p:ph type="body" sz="quarter" idx="12"/>
          </p:nvPr>
        </p:nvSpPr>
        <p:spPr>
          <a:effectLst/>
        </p:spPr>
        <p:txBody>
          <a:bodyPr tIns="0" bIns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AU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Brian</a:t>
            </a:r>
            <a: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a new pair of shoes</a:t>
            </a:r>
            <a:b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for </a:t>
            </a:r>
            <a:r>
              <a:rPr lang="en-AU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$45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3 x $5 = $15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$10 = $10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$20 = $20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$15 + $10 + $20 = $45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sp>
        <p:nvSpPr>
          <p:cNvPr id="47" name="Oval 46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5C13B91-620A-B94C-8182-73A615DBF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76" y="1268267"/>
            <a:ext cx="804713" cy="3634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AB866F-ACAA-4149-B8F1-37B4D1701A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48" y="1659806"/>
            <a:ext cx="783843" cy="3719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A49B5A-65EF-2742-BC61-BE1B7D44B4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497" y="1268267"/>
            <a:ext cx="804713" cy="3634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997EDD5-5B4E-A24D-A27A-2ADFA00827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169" y="1659806"/>
            <a:ext cx="783843" cy="3719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A6F858-081C-2B43-84DF-A52B980257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169" y="2057046"/>
            <a:ext cx="783843" cy="3719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0CF53E4-DCC0-B741-8E5C-6EF25B325E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32" y="4326261"/>
            <a:ext cx="804713" cy="3634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1DC809A-14F9-3246-865A-D6CEB736DF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32" y="4701015"/>
            <a:ext cx="804713" cy="3634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F8E427C-C7E3-1A4C-9CFD-40FE117684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576" y="5086698"/>
            <a:ext cx="783843" cy="3719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E32FF96-18A4-6842-8C03-7F79C9F1A8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04" y="5482318"/>
            <a:ext cx="783843" cy="3719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B0E553-C098-F14C-A2A2-03FDCA41F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072" y="4483741"/>
            <a:ext cx="804713" cy="3634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31941C1-2A50-7249-80EA-1D6C3CB508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072" y="4858495"/>
            <a:ext cx="804713" cy="3634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F4D267E-A6F9-6A40-B2F9-59ADB56524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816" y="5244178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3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7"/>
          <p:cNvSpPr txBox="1">
            <a:spLocks/>
          </p:cNvSpPr>
          <p:nvPr/>
        </p:nvSpPr>
        <p:spPr>
          <a:xfrm>
            <a:off x="833169" y="4444618"/>
            <a:ext cx="4439633" cy="1517270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Charlotte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a new school bag for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$32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combination of money did Charlotte use to pay for her bag?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053" y="1439877"/>
            <a:ext cx="724224" cy="360371"/>
          </a:xfrm>
          <a:prstGeom prst="rect">
            <a:avLst/>
          </a:prstGeom>
          <a:effectLst/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053" y="1825992"/>
            <a:ext cx="724224" cy="360371"/>
          </a:xfrm>
          <a:prstGeom prst="rect">
            <a:avLst/>
          </a:prstGeom>
          <a:effectLst/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053" y="2206621"/>
            <a:ext cx="209438" cy="209438"/>
          </a:xfrm>
          <a:prstGeom prst="rect">
            <a:avLst/>
          </a:prstGeom>
          <a:effectLst/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156" y="2206621"/>
            <a:ext cx="209438" cy="209438"/>
          </a:xfrm>
          <a:prstGeom prst="rect">
            <a:avLst/>
          </a:prstGeom>
          <a:effectLst/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259" y="2206621"/>
            <a:ext cx="209438" cy="209438"/>
          </a:xfrm>
          <a:prstGeom prst="rect">
            <a:avLst/>
          </a:prstGeom>
          <a:effectLst/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363" y="2206621"/>
            <a:ext cx="209438" cy="209438"/>
          </a:xfrm>
          <a:prstGeom prst="rect">
            <a:avLst/>
          </a:prstGeom>
          <a:effectLst/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053" y="2448463"/>
            <a:ext cx="209438" cy="209438"/>
          </a:xfrm>
          <a:prstGeom prst="rect">
            <a:avLst/>
          </a:prstGeom>
          <a:effectLst/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245" y="2448463"/>
            <a:ext cx="209438" cy="209438"/>
          </a:xfrm>
          <a:prstGeom prst="rect">
            <a:avLst/>
          </a:prstGeom>
          <a:effectLst/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259" y="2449643"/>
            <a:ext cx="209438" cy="209438"/>
          </a:xfrm>
          <a:prstGeom prst="rect">
            <a:avLst/>
          </a:prstGeom>
          <a:effectLst/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412" y="5146279"/>
            <a:ext cx="724225" cy="360371"/>
          </a:xfrm>
          <a:prstGeom prst="rect">
            <a:avLst/>
          </a:prstGeom>
          <a:effectLst/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412" y="5532395"/>
            <a:ext cx="209438" cy="209438"/>
          </a:xfrm>
          <a:prstGeom prst="rect">
            <a:avLst/>
          </a:prstGeom>
          <a:effectLst/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515" y="5532395"/>
            <a:ext cx="209438" cy="209438"/>
          </a:xfrm>
          <a:prstGeom prst="rect">
            <a:avLst/>
          </a:prstGeom>
          <a:effectLst/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619" y="5532395"/>
            <a:ext cx="209438" cy="209438"/>
          </a:xfrm>
          <a:prstGeom prst="rect">
            <a:avLst/>
          </a:prstGeom>
          <a:effectLst/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58" y="1594629"/>
            <a:ext cx="724224" cy="360371"/>
          </a:xfrm>
          <a:prstGeom prst="rect">
            <a:avLst/>
          </a:prstGeom>
          <a:effectLst/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5258" y="1973488"/>
            <a:ext cx="209438" cy="209438"/>
          </a:xfrm>
          <a:prstGeom prst="rect">
            <a:avLst/>
          </a:prstGeom>
          <a:effectLst/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361" y="1973488"/>
            <a:ext cx="209438" cy="209438"/>
          </a:xfrm>
          <a:prstGeom prst="rect">
            <a:avLst/>
          </a:prstGeom>
          <a:effectLst/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64" y="1973488"/>
            <a:ext cx="209438" cy="209438"/>
          </a:xfrm>
          <a:prstGeom prst="rect">
            <a:avLst/>
          </a:prstGeom>
          <a:effectLst/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4568" y="1973488"/>
            <a:ext cx="209438" cy="209438"/>
          </a:xfrm>
          <a:prstGeom prst="rect">
            <a:avLst/>
          </a:prstGeom>
          <a:effectLst/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5258" y="2215330"/>
            <a:ext cx="209438" cy="209438"/>
          </a:xfrm>
          <a:prstGeom prst="rect">
            <a:avLst/>
          </a:prstGeom>
          <a:effectLst/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160" y="4775244"/>
            <a:ext cx="724225" cy="360371"/>
          </a:xfrm>
          <a:prstGeom prst="rect">
            <a:avLst/>
          </a:prstGeom>
          <a:effectLst/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160" y="5161359"/>
            <a:ext cx="724225" cy="360371"/>
          </a:xfrm>
          <a:prstGeom prst="rect">
            <a:avLst/>
          </a:prstGeom>
          <a:effectLst/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460" y="5549601"/>
            <a:ext cx="209438" cy="209438"/>
          </a:xfrm>
          <a:prstGeom prst="rect">
            <a:avLst/>
          </a:prstGeom>
          <a:effectLst/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563" y="5549601"/>
            <a:ext cx="209438" cy="209438"/>
          </a:xfrm>
          <a:prstGeom prst="rect">
            <a:avLst/>
          </a:prstGeom>
          <a:effectLst/>
        </p:spPr>
      </p:pic>
      <p:sp>
        <p:nvSpPr>
          <p:cNvPr id="64" name="Oval 63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6</a:t>
            </a:r>
          </a:p>
        </p:txBody>
      </p:sp>
      <p:sp>
        <p:nvSpPr>
          <p:cNvPr id="65" name="Rounded Rectangle 64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347A756-29B3-2B40-9BAC-FDA8D76780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67" y="1053146"/>
            <a:ext cx="804713" cy="3634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A8A6492-AB47-EC43-9F90-C2229AFB64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298" y="1218038"/>
            <a:ext cx="804713" cy="36341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145B9E0-C242-D443-804B-4D655EE561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42" y="4388457"/>
            <a:ext cx="804713" cy="36341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A013558-B6D1-A74B-A93C-45A2A5F507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42" y="4763211"/>
            <a:ext cx="804713" cy="36341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A0A27E3-C344-0345-A8B5-87201E4812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54" y="4388457"/>
            <a:ext cx="804713" cy="36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ntent Placeholder 7"/>
          <p:cNvSpPr txBox="1">
            <a:spLocks/>
          </p:cNvSpPr>
          <p:nvPr/>
        </p:nvSpPr>
        <p:spPr>
          <a:xfrm>
            <a:off x="834278" y="3187731"/>
            <a:ext cx="4439633" cy="1803993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Charlotte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a new school bag for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$32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$1 = $2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$5 = $10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$20 = $20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$2 + $10 + $20 = $32</a:t>
            </a: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053" y="1439877"/>
            <a:ext cx="724224" cy="360371"/>
          </a:xfrm>
          <a:prstGeom prst="rect">
            <a:avLst/>
          </a:prstGeom>
          <a:effectLst/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053" y="1825992"/>
            <a:ext cx="724224" cy="360371"/>
          </a:xfrm>
          <a:prstGeom prst="rect">
            <a:avLst/>
          </a:prstGeom>
          <a:effectLst/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053" y="2206621"/>
            <a:ext cx="209438" cy="209438"/>
          </a:xfrm>
          <a:prstGeom prst="rect">
            <a:avLst/>
          </a:prstGeom>
          <a:effectLst/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156" y="2206621"/>
            <a:ext cx="209438" cy="209438"/>
          </a:xfrm>
          <a:prstGeom prst="rect">
            <a:avLst/>
          </a:prstGeom>
          <a:effectLst/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259" y="2206621"/>
            <a:ext cx="209438" cy="209438"/>
          </a:xfrm>
          <a:prstGeom prst="rect">
            <a:avLst/>
          </a:prstGeom>
          <a:effectLst/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363" y="2206621"/>
            <a:ext cx="209438" cy="209438"/>
          </a:xfrm>
          <a:prstGeom prst="rect">
            <a:avLst/>
          </a:prstGeom>
          <a:effectLst/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053" y="2448463"/>
            <a:ext cx="209438" cy="209438"/>
          </a:xfrm>
          <a:prstGeom prst="rect">
            <a:avLst/>
          </a:prstGeom>
          <a:effectLst/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245" y="2448463"/>
            <a:ext cx="209438" cy="209438"/>
          </a:xfrm>
          <a:prstGeom prst="rect">
            <a:avLst/>
          </a:prstGeom>
          <a:effectLst/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259" y="2449643"/>
            <a:ext cx="209438" cy="209438"/>
          </a:xfrm>
          <a:prstGeom prst="rect">
            <a:avLst/>
          </a:prstGeom>
          <a:effectLst/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412" y="5146279"/>
            <a:ext cx="724225" cy="360371"/>
          </a:xfrm>
          <a:prstGeom prst="rect">
            <a:avLst/>
          </a:prstGeom>
          <a:effectLst/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412" y="5532395"/>
            <a:ext cx="209438" cy="209438"/>
          </a:xfrm>
          <a:prstGeom prst="rect">
            <a:avLst/>
          </a:prstGeom>
          <a:effectLst/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515" y="5532395"/>
            <a:ext cx="209438" cy="209438"/>
          </a:xfrm>
          <a:prstGeom prst="rect">
            <a:avLst/>
          </a:prstGeom>
          <a:effectLst/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619" y="5532395"/>
            <a:ext cx="209438" cy="209438"/>
          </a:xfrm>
          <a:prstGeom prst="rect">
            <a:avLst/>
          </a:prstGeom>
          <a:effectLst/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58" y="1594629"/>
            <a:ext cx="724224" cy="360371"/>
          </a:xfrm>
          <a:prstGeom prst="rect">
            <a:avLst/>
          </a:prstGeom>
          <a:effectLst/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5258" y="1973488"/>
            <a:ext cx="209438" cy="209438"/>
          </a:xfrm>
          <a:prstGeom prst="rect">
            <a:avLst/>
          </a:prstGeom>
          <a:effectLst/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361" y="1973488"/>
            <a:ext cx="209438" cy="209438"/>
          </a:xfrm>
          <a:prstGeom prst="rect">
            <a:avLst/>
          </a:prstGeom>
          <a:effectLst/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64" y="1973488"/>
            <a:ext cx="209438" cy="209438"/>
          </a:xfrm>
          <a:prstGeom prst="rect">
            <a:avLst/>
          </a:prstGeom>
          <a:effectLst/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4568" y="1973488"/>
            <a:ext cx="209438" cy="209438"/>
          </a:xfrm>
          <a:prstGeom prst="rect">
            <a:avLst/>
          </a:prstGeom>
          <a:effectLst/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5258" y="2215330"/>
            <a:ext cx="209438" cy="209438"/>
          </a:xfrm>
          <a:prstGeom prst="rect">
            <a:avLst/>
          </a:prstGeom>
          <a:effectLst/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160" y="4775244"/>
            <a:ext cx="724225" cy="360371"/>
          </a:xfrm>
          <a:prstGeom prst="rect">
            <a:avLst/>
          </a:prstGeom>
          <a:effectLst/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160" y="5161359"/>
            <a:ext cx="724225" cy="360371"/>
          </a:xfrm>
          <a:prstGeom prst="rect">
            <a:avLst/>
          </a:prstGeom>
          <a:effectLst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460" y="5549601"/>
            <a:ext cx="209438" cy="209438"/>
          </a:xfrm>
          <a:prstGeom prst="rect">
            <a:avLst/>
          </a:prstGeom>
          <a:effectLst/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563" y="5549601"/>
            <a:ext cx="209438" cy="209438"/>
          </a:xfrm>
          <a:prstGeom prst="rect">
            <a:avLst/>
          </a:prstGeom>
          <a:effectLst/>
        </p:spPr>
      </p:pic>
      <p:sp>
        <p:nvSpPr>
          <p:cNvPr id="52" name="Oval 51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6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B5E10A6-01BB-104C-BA41-397D527C9F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67" y="1053146"/>
            <a:ext cx="804713" cy="3634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EDCB4EF-F56D-B44C-86EA-BA70D752AC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298" y="1218038"/>
            <a:ext cx="804713" cy="3634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B127037-F31A-D248-B309-D7F3897F16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42" y="4388457"/>
            <a:ext cx="804713" cy="3634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D5E6D72-9389-864B-92E5-006DB381C9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42" y="4763211"/>
            <a:ext cx="804713" cy="3634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A3B57C5-BABB-9944-ACA9-210EFAFD42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54" y="4388457"/>
            <a:ext cx="804713" cy="36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7"/>
          <p:cNvSpPr txBox="1">
            <a:spLocks/>
          </p:cNvSpPr>
          <p:nvPr/>
        </p:nvSpPr>
        <p:spPr>
          <a:xfrm>
            <a:off x="833169" y="4444618"/>
            <a:ext cx="4439633" cy="1517270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Dominic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a new pair of shorts for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$15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combination of money did Dominic use to pay for his shorts?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029" y="2443831"/>
            <a:ext cx="166684" cy="166685"/>
          </a:xfrm>
          <a:prstGeom prst="rect">
            <a:avLst/>
          </a:prstGeom>
          <a:effectLst/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242" y="1431265"/>
            <a:ext cx="724869" cy="360691"/>
          </a:xfrm>
          <a:prstGeom prst="rect">
            <a:avLst/>
          </a:prstGeom>
          <a:effectLst/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242" y="1817724"/>
            <a:ext cx="724869" cy="360691"/>
          </a:xfrm>
          <a:prstGeom prst="rect">
            <a:avLst/>
          </a:prstGeom>
          <a:effectLst/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537" y="2206311"/>
            <a:ext cx="209625" cy="209625"/>
          </a:xfrm>
          <a:prstGeom prst="rect">
            <a:avLst/>
          </a:prstGeom>
          <a:effectLst/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848" y="2206311"/>
            <a:ext cx="209625" cy="209625"/>
          </a:xfrm>
          <a:prstGeom prst="rect">
            <a:avLst/>
          </a:prstGeom>
          <a:effectLst/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242" y="1044806"/>
            <a:ext cx="724869" cy="360691"/>
          </a:xfrm>
          <a:prstGeom prst="rect">
            <a:avLst/>
          </a:prstGeom>
          <a:effectLst/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9453" y="2206311"/>
            <a:ext cx="209625" cy="209625"/>
          </a:xfrm>
          <a:prstGeom prst="rect">
            <a:avLst/>
          </a:prstGeom>
          <a:effectLst/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837" y="2245937"/>
            <a:ext cx="166684" cy="166685"/>
          </a:xfrm>
          <a:prstGeom prst="rect">
            <a:avLst/>
          </a:prstGeom>
          <a:effectLst/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050" y="1233371"/>
            <a:ext cx="724869" cy="360691"/>
          </a:xfrm>
          <a:prstGeom prst="rect">
            <a:avLst/>
          </a:prstGeom>
          <a:effectLst/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050" y="1619830"/>
            <a:ext cx="724869" cy="360691"/>
          </a:xfrm>
          <a:prstGeom prst="rect">
            <a:avLst/>
          </a:prstGeom>
          <a:effectLst/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345" y="2008417"/>
            <a:ext cx="209625" cy="209625"/>
          </a:xfrm>
          <a:prstGeom prst="rect">
            <a:avLst/>
          </a:prstGeom>
          <a:effectLst/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3084" y="2245937"/>
            <a:ext cx="166684" cy="166685"/>
          </a:xfrm>
          <a:prstGeom prst="rect">
            <a:avLst/>
          </a:prstGeom>
          <a:effectLst/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535" y="5488570"/>
            <a:ext cx="166684" cy="166685"/>
          </a:xfrm>
          <a:prstGeom prst="rect">
            <a:avLst/>
          </a:prstGeom>
          <a:effectLst/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748" y="4476004"/>
            <a:ext cx="724869" cy="360691"/>
          </a:xfrm>
          <a:prstGeom prst="rect">
            <a:avLst/>
          </a:prstGeom>
          <a:effectLst/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748" y="4862463"/>
            <a:ext cx="724869" cy="360691"/>
          </a:xfrm>
          <a:prstGeom prst="rect">
            <a:avLst/>
          </a:prstGeom>
          <a:effectLst/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782" y="5488570"/>
            <a:ext cx="166684" cy="166685"/>
          </a:xfrm>
          <a:prstGeom prst="rect">
            <a:avLst/>
          </a:prstGeom>
          <a:effectLst/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043" y="5248688"/>
            <a:ext cx="209625" cy="209625"/>
          </a:xfrm>
          <a:prstGeom prst="rect">
            <a:avLst/>
          </a:prstGeom>
          <a:effectLst/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54" y="5248688"/>
            <a:ext cx="209625" cy="209625"/>
          </a:xfrm>
          <a:prstGeom prst="rect">
            <a:avLst/>
          </a:prstGeom>
          <a:effectLst/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950" y="5488570"/>
            <a:ext cx="166684" cy="166685"/>
          </a:xfrm>
          <a:prstGeom prst="rect">
            <a:avLst/>
          </a:prstGeom>
          <a:effectLst/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050" y="4667226"/>
            <a:ext cx="724869" cy="360691"/>
          </a:xfrm>
          <a:prstGeom prst="rect">
            <a:avLst/>
          </a:prstGeom>
          <a:effectLst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050" y="5053685"/>
            <a:ext cx="724869" cy="360691"/>
          </a:xfrm>
          <a:prstGeom prst="rect">
            <a:avLst/>
          </a:prstGeom>
          <a:effectLst/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050" y="4280767"/>
            <a:ext cx="724869" cy="360691"/>
          </a:xfrm>
          <a:prstGeom prst="rect">
            <a:avLst/>
          </a:prstGeom>
          <a:effectLst/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837" y="5683808"/>
            <a:ext cx="166684" cy="166684"/>
          </a:xfrm>
          <a:prstGeom prst="rect">
            <a:avLst/>
          </a:prstGeom>
          <a:effectLst/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3084" y="5683808"/>
            <a:ext cx="166684" cy="166684"/>
          </a:xfrm>
          <a:prstGeom prst="rect">
            <a:avLst/>
          </a:prstGeom>
          <a:effectLst/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345" y="5443925"/>
            <a:ext cx="209625" cy="209625"/>
          </a:xfrm>
          <a:prstGeom prst="rect">
            <a:avLst/>
          </a:prstGeom>
          <a:effectLst/>
        </p:spPr>
      </p:pic>
      <p:sp>
        <p:nvSpPr>
          <p:cNvPr id="58" name="Oval 57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7</a:t>
            </a:r>
          </a:p>
        </p:txBody>
      </p:sp>
      <p:sp>
        <p:nvSpPr>
          <p:cNvPr id="61" name="Rounded Rectangle 60">
            <a:hlinkClick r:id="" action="ppaction://noaction">
              <a:snd r:embed="rId6" name="Wrong-answer-sound-effect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>
            <a:hlinkClick r:id="" action="ppaction://noaction">
              <a:snd r:embed="rId6" name="Wrong-answer-sound-effect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hlinkClick r:id="" action="ppaction://hlinkshowjump?jump=nextslide">
              <a:snd r:embed="rId7" name="Chimes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>
            <a:hlinkClick r:id="" action="ppaction://noaction">
              <a:snd r:embed="rId6" name="Wrong-answer-sound-effect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6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ontent Placeholder 7"/>
          <p:cNvSpPr txBox="1">
            <a:spLocks/>
          </p:cNvSpPr>
          <p:nvPr/>
        </p:nvSpPr>
        <p:spPr>
          <a:xfrm>
            <a:off x="834278" y="3187731"/>
            <a:ext cx="4439633" cy="1803993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Dominic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a new pair of shorts for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$15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$1 = $1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$2 = $4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$5 = $10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 + $4 + $10 = $15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029" y="2443831"/>
            <a:ext cx="166684" cy="166685"/>
          </a:xfrm>
          <a:prstGeom prst="rect">
            <a:avLst/>
          </a:prstGeom>
          <a:effectLst/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242" y="1431265"/>
            <a:ext cx="724869" cy="360691"/>
          </a:xfrm>
          <a:prstGeom prst="rect">
            <a:avLst/>
          </a:prstGeom>
          <a:effectLst/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242" y="1817724"/>
            <a:ext cx="724869" cy="360691"/>
          </a:xfrm>
          <a:prstGeom prst="rect">
            <a:avLst/>
          </a:prstGeom>
          <a:effectLst/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537" y="2206311"/>
            <a:ext cx="209625" cy="209625"/>
          </a:xfrm>
          <a:prstGeom prst="rect">
            <a:avLst/>
          </a:prstGeom>
          <a:effectLst/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848" y="2206311"/>
            <a:ext cx="209625" cy="209625"/>
          </a:xfrm>
          <a:prstGeom prst="rect">
            <a:avLst/>
          </a:prstGeom>
          <a:effectLst/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242" y="1044806"/>
            <a:ext cx="724869" cy="360691"/>
          </a:xfrm>
          <a:prstGeom prst="rect">
            <a:avLst/>
          </a:prstGeom>
          <a:effectLst/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9453" y="2206311"/>
            <a:ext cx="209625" cy="209625"/>
          </a:xfrm>
          <a:prstGeom prst="rect">
            <a:avLst/>
          </a:prstGeom>
          <a:effectLst/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837" y="2245937"/>
            <a:ext cx="166684" cy="166685"/>
          </a:xfrm>
          <a:prstGeom prst="rect">
            <a:avLst/>
          </a:prstGeom>
          <a:effectLst/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050" y="1233371"/>
            <a:ext cx="724869" cy="360691"/>
          </a:xfrm>
          <a:prstGeom prst="rect">
            <a:avLst/>
          </a:prstGeom>
          <a:effectLst/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050" y="1619830"/>
            <a:ext cx="724869" cy="360691"/>
          </a:xfrm>
          <a:prstGeom prst="rect">
            <a:avLst/>
          </a:prstGeom>
          <a:effectLst/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345" y="2008417"/>
            <a:ext cx="209625" cy="209625"/>
          </a:xfrm>
          <a:prstGeom prst="rect">
            <a:avLst/>
          </a:prstGeom>
          <a:effectLst/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3084" y="2245937"/>
            <a:ext cx="166684" cy="166685"/>
          </a:xfrm>
          <a:prstGeom prst="rect">
            <a:avLst/>
          </a:prstGeom>
          <a:effectLst/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535" y="5488570"/>
            <a:ext cx="166684" cy="166685"/>
          </a:xfrm>
          <a:prstGeom prst="rect">
            <a:avLst/>
          </a:prstGeom>
          <a:effectLst/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748" y="4476004"/>
            <a:ext cx="724869" cy="360691"/>
          </a:xfrm>
          <a:prstGeom prst="rect">
            <a:avLst/>
          </a:prstGeom>
          <a:effectLst/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748" y="4862463"/>
            <a:ext cx="724869" cy="360691"/>
          </a:xfrm>
          <a:prstGeom prst="rect">
            <a:avLst/>
          </a:prstGeom>
          <a:effectLst/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782" y="5488570"/>
            <a:ext cx="166684" cy="166685"/>
          </a:xfrm>
          <a:prstGeom prst="rect">
            <a:avLst/>
          </a:prstGeom>
          <a:effectLst/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043" y="5248688"/>
            <a:ext cx="209625" cy="209625"/>
          </a:xfrm>
          <a:prstGeom prst="rect">
            <a:avLst/>
          </a:prstGeom>
          <a:effectLst/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54" y="5248688"/>
            <a:ext cx="209625" cy="209625"/>
          </a:xfrm>
          <a:prstGeom prst="rect">
            <a:avLst/>
          </a:prstGeom>
          <a:effectLst/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950" y="5488570"/>
            <a:ext cx="166684" cy="166685"/>
          </a:xfrm>
          <a:prstGeom prst="rect">
            <a:avLst/>
          </a:prstGeom>
          <a:effectLst/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050" y="4667226"/>
            <a:ext cx="724869" cy="360691"/>
          </a:xfrm>
          <a:prstGeom prst="rect">
            <a:avLst/>
          </a:prstGeom>
          <a:effectLst/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050" y="5053685"/>
            <a:ext cx="724869" cy="360691"/>
          </a:xfrm>
          <a:prstGeom prst="rect">
            <a:avLst/>
          </a:prstGeom>
          <a:effectLst/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050" y="4280767"/>
            <a:ext cx="724869" cy="360691"/>
          </a:xfrm>
          <a:prstGeom prst="rect">
            <a:avLst/>
          </a:prstGeom>
          <a:effectLst/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837" y="5683808"/>
            <a:ext cx="166684" cy="166684"/>
          </a:xfrm>
          <a:prstGeom prst="rect">
            <a:avLst/>
          </a:prstGeom>
          <a:effectLst/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3084" y="5683808"/>
            <a:ext cx="166684" cy="166684"/>
          </a:xfrm>
          <a:prstGeom prst="rect">
            <a:avLst/>
          </a:prstGeom>
          <a:effectLst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345" y="5443925"/>
            <a:ext cx="209625" cy="209625"/>
          </a:xfrm>
          <a:prstGeom prst="rect">
            <a:avLst/>
          </a:prstGeom>
          <a:effectLst/>
        </p:spPr>
      </p:pic>
      <p:sp>
        <p:nvSpPr>
          <p:cNvPr id="49" name="Oval 48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>
                <a:latin typeface="Baloo" charset="0"/>
                <a:ea typeface="Baloo" charset="0"/>
                <a:cs typeface="Baloo" charset="0"/>
              </a:rPr>
              <a:t>7</a:t>
            </a:r>
            <a:endParaRPr lang="en-US" sz="2700" dirty="0">
              <a:latin typeface="Baloo" charset="0"/>
              <a:ea typeface="Baloo" charset="0"/>
              <a:cs typeface="Balo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79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7"/>
          <p:cNvSpPr txBox="1">
            <a:spLocks/>
          </p:cNvSpPr>
          <p:nvPr/>
        </p:nvSpPr>
        <p:spPr>
          <a:xfrm>
            <a:off x="833169" y="4444618"/>
            <a:ext cx="4439633" cy="1517270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Mrs. Thompson 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bought a new pair of glasses for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$73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combination of money did she use to pay for her glasses?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839" y="1301855"/>
            <a:ext cx="166461" cy="166461"/>
          </a:xfrm>
          <a:prstGeom prst="rect">
            <a:avLst/>
          </a:prstGeom>
          <a:effectLst/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368" y="1064653"/>
            <a:ext cx="209343" cy="209343"/>
          </a:xfrm>
          <a:prstGeom prst="rect">
            <a:avLst/>
          </a:prstGeom>
          <a:effectLst/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560" y="1064653"/>
            <a:ext cx="209343" cy="209343"/>
          </a:xfrm>
          <a:prstGeom prst="rect">
            <a:avLst/>
          </a:prstGeom>
          <a:effectLst/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2354" y="1332291"/>
            <a:ext cx="166461" cy="166461"/>
          </a:xfrm>
          <a:prstGeom prst="rect">
            <a:avLst/>
          </a:prstGeom>
          <a:effectLst/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5342" y="1332291"/>
            <a:ext cx="166461" cy="166461"/>
          </a:xfrm>
          <a:prstGeom prst="rect">
            <a:avLst/>
          </a:prstGeom>
          <a:effectLst/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883" y="1092730"/>
            <a:ext cx="209343" cy="209344"/>
          </a:xfrm>
          <a:prstGeom prst="rect">
            <a:avLst/>
          </a:prstGeom>
          <a:effectLst/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0261" y="1332291"/>
            <a:ext cx="166461" cy="166461"/>
          </a:xfrm>
          <a:prstGeom prst="rect">
            <a:avLst/>
          </a:prstGeom>
          <a:effectLst/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099" y="4556878"/>
            <a:ext cx="166461" cy="166461"/>
          </a:xfrm>
          <a:prstGeom prst="rect">
            <a:avLst/>
          </a:prstGeom>
          <a:effectLst/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628" y="4317318"/>
            <a:ext cx="209344" cy="209343"/>
          </a:xfrm>
          <a:prstGeom prst="rect">
            <a:avLst/>
          </a:prstGeom>
          <a:effectLst/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0737" y="4742090"/>
            <a:ext cx="166461" cy="166461"/>
          </a:xfrm>
          <a:prstGeom prst="rect">
            <a:avLst/>
          </a:prstGeom>
          <a:effectLst/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5266" y="4504888"/>
            <a:ext cx="209343" cy="209343"/>
          </a:xfrm>
          <a:prstGeom prst="rect">
            <a:avLst/>
          </a:prstGeom>
          <a:effectLst/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9458" y="4504888"/>
            <a:ext cx="209343" cy="209343"/>
          </a:xfrm>
          <a:prstGeom prst="rect">
            <a:avLst/>
          </a:prstGeom>
          <a:effectLst/>
        </p:spPr>
      </p:pic>
      <p:sp>
        <p:nvSpPr>
          <p:cNvPr id="63" name="Oval 62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8</a:t>
            </a:r>
          </a:p>
        </p:txBody>
      </p:sp>
      <p:sp>
        <p:nvSpPr>
          <p:cNvPr id="64" name="Rounded Rectangle 63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389A03D-8D5A-B348-8667-53D8458EAE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51" y="1061135"/>
            <a:ext cx="804713" cy="36341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A865FA7-28BD-C842-A32F-4EC53CB5C6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734" y="1445206"/>
            <a:ext cx="783843" cy="37194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D26F440-339F-B24B-B170-68BAB6E228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734" y="1834950"/>
            <a:ext cx="783843" cy="37194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645E503-A1F4-C640-9C25-B8173B45FE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734" y="2224695"/>
            <a:ext cx="783843" cy="37194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6CF78FE-A902-4847-9DA8-C02E6FCAEB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111" y="1083620"/>
            <a:ext cx="804713" cy="36341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982F0EC-F87D-D144-8D25-81A0D634AC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111" y="1465869"/>
            <a:ext cx="804713" cy="36341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2977425-5397-CB42-9ACA-5E0EA227C2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390" y="1849941"/>
            <a:ext cx="783843" cy="37194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04B37AF-B1D6-4B40-98DF-E68ED59452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390" y="2239685"/>
            <a:ext cx="783843" cy="37194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94373C4-2916-7C49-8CF5-1DE4F2DC8E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72" y="4688755"/>
            <a:ext cx="804713" cy="36341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694C1D9-3573-5C40-88FE-3E71D35616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72" y="5071004"/>
            <a:ext cx="804713" cy="36341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9980D70-DED2-B743-A1C2-5383FA6B1D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151" y="5455076"/>
            <a:ext cx="783843" cy="37194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BCFA3F7-0BDF-6645-9C80-09D8E831DE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72" y="4321496"/>
            <a:ext cx="804713" cy="36341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27DA2FD-69F0-2C47-889D-F66E41430C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567" y="4493883"/>
            <a:ext cx="804713" cy="36341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BAAEAEA-4F34-1B4E-814A-A47B84600D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567" y="4876132"/>
            <a:ext cx="804713" cy="36341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1EA4DDB-A54C-4B4C-B035-4100B5461D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846" y="5260204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8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ontent Placeholder 7"/>
          <p:cNvSpPr txBox="1">
            <a:spLocks/>
          </p:cNvSpPr>
          <p:nvPr/>
        </p:nvSpPr>
        <p:spPr>
          <a:xfrm>
            <a:off x="834376" y="3196738"/>
            <a:ext cx="4439633" cy="2119292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Mrs. Thompson </a:t>
            </a:r>
            <a: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bought a new pair of glasses for </a:t>
            </a:r>
            <a:r>
              <a:rPr lang="en-AU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$73</a:t>
            </a:r>
            <a: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$1 = $1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$2 = $2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$10 = $10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3 x $20 = $60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 + $2 + $10 + $60 = $73</a:t>
            </a:r>
            <a:endParaRPr lang="en-AU" sz="1800" b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839" y="1301855"/>
            <a:ext cx="166461" cy="166461"/>
          </a:xfrm>
          <a:prstGeom prst="rect">
            <a:avLst/>
          </a:prstGeom>
          <a:effectLst/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368" y="1064653"/>
            <a:ext cx="209343" cy="209343"/>
          </a:xfrm>
          <a:prstGeom prst="rect">
            <a:avLst/>
          </a:prstGeom>
          <a:effectLst/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560" y="1064653"/>
            <a:ext cx="209343" cy="209343"/>
          </a:xfrm>
          <a:prstGeom prst="rect">
            <a:avLst/>
          </a:prstGeom>
          <a:effectLst/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2354" y="1332291"/>
            <a:ext cx="166461" cy="166461"/>
          </a:xfrm>
          <a:prstGeom prst="rect">
            <a:avLst/>
          </a:prstGeom>
          <a:effectLst/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5342" y="1332291"/>
            <a:ext cx="166461" cy="166461"/>
          </a:xfrm>
          <a:prstGeom prst="rect">
            <a:avLst/>
          </a:prstGeom>
          <a:effectLst/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883" y="1092730"/>
            <a:ext cx="209343" cy="209344"/>
          </a:xfrm>
          <a:prstGeom prst="rect">
            <a:avLst/>
          </a:prstGeom>
          <a:effectLst/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0261" y="1332291"/>
            <a:ext cx="166461" cy="166461"/>
          </a:xfrm>
          <a:prstGeom prst="rect">
            <a:avLst/>
          </a:prstGeom>
          <a:effectLst/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099" y="4556878"/>
            <a:ext cx="166461" cy="166461"/>
          </a:xfrm>
          <a:prstGeom prst="rect">
            <a:avLst/>
          </a:prstGeom>
          <a:effectLst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628" y="4317318"/>
            <a:ext cx="209344" cy="209343"/>
          </a:xfrm>
          <a:prstGeom prst="rect">
            <a:avLst/>
          </a:prstGeom>
          <a:effectLst/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0737" y="4742090"/>
            <a:ext cx="166461" cy="166461"/>
          </a:xfrm>
          <a:prstGeom prst="rect">
            <a:avLst/>
          </a:prstGeom>
          <a:effectLst/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5266" y="4504888"/>
            <a:ext cx="209343" cy="209343"/>
          </a:xfrm>
          <a:prstGeom prst="rect">
            <a:avLst/>
          </a:prstGeom>
          <a:effectLst/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9458" y="4504888"/>
            <a:ext cx="209343" cy="209343"/>
          </a:xfrm>
          <a:prstGeom prst="rect">
            <a:avLst/>
          </a:prstGeom>
          <a:effectLst/>
        </p:spPr>
      </p:pic>
      <p:sp>
        <p:nvSpPr>
          <p:cNvPr id="55" name="Oval 54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8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C8F8147-85CE-7E4C-93B0-3533653961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51" y="1061135"/>
            <a:ext cx="804713" cy="36341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05351FC-FFD5-774D-8FB5-88811CDCF0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734" y="1445206"/>
            <a:ext cx="783843" cy="3719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B228667-AB8A-FC43-8403-E30E6A9FCD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734" y="1834950"/>
            <a:ext cx="783843" cy="3719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B3D2F49-8308-6041-9A6B-9C71221D51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734" y="2224695"/>
            <a:ext cx="783843" cy="3719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140F57B-32D7-EA4B-9EBC-B6FBED4CAF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111" y="1083620"/>
            <a:ext cx="804713" cy="3634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B2720E9-6E88-CA43-AAEF-F3B6F91ADD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111" y="1465869"/>
            <a:ext cx="804713" cy="3634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A07115-BD27-414D-91E7-B92E6AD0EA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390" y="1849941"/>
            <a:ext cx="783843" cy="37194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DBF634D-ECEF-4E43-AE01-E3C7FBB4DE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390" y="2239685"/>
            <a:ext cx="783843" cy="3719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45C29B-B527-954E-BECD-05C2A6A954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72" y="4688755"/>
            <a:ext cx="804713" cy="3634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B64C987-36F6-3349-93FF-18DBB1B93C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72" y="5071004"/>
            <a:ext cx="804713" cy="3634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957B760-DB20-5146-91DA-1300C88529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151" y="5455076"/>
            <a:ext cx="783843" cy="37194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E092C-6BB4-0A40-8270-5C4C777E2E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72" y="4321496"/>
            <a:ext cx="804713" cy="36341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4784A90-8F13-3745-BF41-89764744C2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567" y="4493883"/>
            <a:ext cx="804713" cy="36341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7600BD8-6078-2D46-B749-543B329665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567" y="4876132"/>
            <a:ext cx="804713" cy="36341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18BC28A-E4C2-8E4A-B35B-0BA4E84FA0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846" y="5260204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7"/>
          <p:cNvSpPr txBox="1">
            <a:spLocks/>
          </p:cNvSpPr>
          <p:nvPr/>
        </p:nvSpPr>
        <p:spPr>
          <a:xfrm>
            <a:off x="833169" y="4444618"/>
            <a:ext cx="4439633" cy="1517270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Isaac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a new guitar for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$92 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and a packet of picks for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$3.50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combination of money did Isaac use to pay for his items?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8853" y="1061694"/>
            <a:ext cx="228034" cy="218738"/>
          </a:xfrm>
          <a:prstGeom prst="rect">
            <a:avLst/>
          </a:prstGeom>
          <a:effectLst/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643" y="1061694"/>
            <a:ext cx="228034" cy="218738"/>
          </a:xfrm>
          <a:prstGeom prst="rect">
            <a:avLst/>
          </a:prstGeom>
          <a:effectLst/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656" y="2216926"/>
            <a:ext cx="718166" cy="357357"/>
          </a:xfrm>
          <a:prstGeom prst="rect">
            <a:avLst/>
          </a:prstGeom>
          <a:effectLst/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656" y="1831646"/>
            <a:ext cx="718166" cy="357357"/>
          </a:xfrm>
          <a:prstGeom prst="rect">
            <a:avLst/>
          </a:prstGeom>
          <a:effectLst/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57" y="1088619"/>
            <a:ext cx="228034" cy="218738"/>
          </a:xfrm>
          <a:prstGeom prst="rect">
            <a:avLst/>
          </a:prstGeom>
          <a:effectLst/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47" y="1088619"/>
            <a:ext cx="228034" cy="218738"/>
          </a:xfrm>
          <a:prstGeom prst="rect">
            <a:avLst/>
          </a:prstGeom>
          <a:effectLst/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3260" y="2248719"/>
            <a:ext cx="718166" cy="357357"/>
          </a:xfrm>
          <a:prstGeom prst="rect">
            <a:avLst/>
          </a:prstGeom>
          <a:effectLst/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471" y="5286867"/>
            <a:ext cx="228033" cy="218738"/>
          </a:xfrm>
          <a:prstGeom prst="rect">
            <a:avLst/>
          </a:prstGeom>
          <a:effectLst/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471" y="4901586"/>
            <a:ext cx="718166" cy="357357"/>
          </a:xfrm>
          <a:prstGeom prst="rect">
            <a:avLst/>
          </a:prstGeom>
          <a:effectLst/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471" y="4516306"/>
            <a:ext cx="718166" cy="357357"/>
          </a:xfrm>
          <a:prstGeom prst="rect">
            <a:avLst/>
          </a:prstGeom>
          <a:effectLst/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676" y="4901586"/>
            <a:ext cx="228033" cy="218738"/>
          </a:xfrm>
          <a:prstGeom prst="rect">
            <a:avLst/>
          </a:prstGeom>
          <a:effectLst/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676" y="4516306"/>
            <a:ext cx="718166" cy="357357"/>
          </a:xfrm>
          <a:prstGeom prst="rect">
            <a:avLst/>
          </a:prstGeom>
          <a:effectLst/>
        </p:spPr>
      </p:pic>
      <p:sp>
        <p:nvSpPr>
          <p:cNvPr id="56" name="Oval 55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9</a:t>
            </a:r>
          </a:p>
        </p:txBody>
      </p:sp>
      <p:sp>
        <p:nvSpPr>
          <p:cNvPr id="57" name="Rounded Rectangle 56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BBF05D6-2BBE-BE4C-B06E-72A9321316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304" y="1061694"/>
            <a:ext cx="842900" cy="3622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DA9C7ED-2712-0548-AA8C-5A01362373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76" y="1457940"/>
            <a:ext cx="802036" cy="362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82EC3FE-6AB9-F447-AFC9-9AFF44BD84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31" y="1091675"/>
            <a:ext cx="842900" cy="36221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6F34C54-5EB2-7F44-BCEB-8034715AAE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31" y="1481420"/>
            <a:ext cx="842900" cy="36221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755AACB-882E-AC49-A6BA-E39184416C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97" y="1870170"/>
            <a:ext cx="802036" cy="36221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110C377-7182-F443-8E5F-6CEA66C114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54" y="4516094"/>
            <a:ext cx="842900" cy="36221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DAE5366-8F24-DE4F-A015-30A0D07B09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826" y="4905990"/>
            <a:ext cx="802036" cy="36221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5421B5C-6D6B-504A-805B-591C39D97B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826" y="5299690"/>
            <a:ext cx="802036" cy="36221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9088B50-1737-C748-B01F-D440AC93B5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76" y="4905990"/>
            <a:ext cx="802036" cy="36221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2DE42BA-8444-0941-BD35-4EC612F87C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76" y="5299690"/>
            <a:ext cx="802036" cy="36221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3D11204-616D-3644-B060-D8D610C898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104" y="4516094"/>
            <a:ext cx="842900" cy="36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0790" y="508277"/>
            <a:ext cx="10703010" cy="9291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5500" dirty="0">
                <a:solidFill>
                  <a:schemeClr val="bg1"/>
                </a:solidFill>
                <a:latin typeface="Baloo" charset="0"/>
                <a:ea typeface="Baloo" charset="0"/>
                <a:cs typeface="Baloo" charset="0"/>
              </a:rPr>
              <a:t>Australian Money</a:t>
            </a:r>
          </a:p>
        </p:txBody>
      </p:sp>
      <p:cxnSp>
        <p:nvCxnSpPr>
          <p:cNvPr id="131" name="Straight Connector 130"/>
          <p:cNvCxnSpPr/>
          <p:nvPr/>
        </p:nvCxnSpPr>
        <p:spPr>
          <a:xfrm>
            <a:off x="1595929" y="1974971"/>
            <a:ext cx="0" cy="4367677"/>
          </a:xfrm>
          <a:prstGeom prst="line">
            <a:avLst/>
          </a:prstGeom>
          <a:ln w="25400">
            <a:solidFill>
              <a:srgbClr val="34B3D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Content Placeholder 7"/>
          <p:cNvSpPr txBox="1">
            <a:spLocks/>
          </p:cNvSpPr>
          <p:nvPr/>
        </p:nvSpPr>
        <p:spPr>
          <a:xfrm>
            <a:off x="469556" y="1974971"/>
            <a:ext cx="1113120" cy="1984861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800" dirty="0">
                <a:latin typeface="Open Sans Extrabold" charset="0"/>
                <a:ea typeface="Open Sans Extrabold" charset="0"/>
                <a:cs typeface="Open Sans Extrabold" charset="0"/>
              </a:rPr>
              <a:t>Coins</a:t>
            </a:r>
            <a:endParaRPr lang="en-US" sz="1800" dirty="0"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142" name="Content Placeholder 4"/>
          <p:cNvSpPr txBox="1">
            <a:spLocks/>
          </p:cNvSpPr>
          <p:nvPr/>
        </p:nvSpPr>
        <p:spPr>
          <a:xfrm>
            <a:off x="2485214" y="1988864"/>
            <a:ext cx="1531114" cy="537956"/>
          </a:xfrm>
          <a:prstGeom prst="rect">
            <a:avLst/>
          </a:prstGeom>
          <a:effectLst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900" dirty="0"/>
              <a:t>Five cents</a:t>
            </a:r>
            <a:br>
              <a:rPr lang="en-AU" sz="1900" dirty="0"/>
            </a:br>
            <a:r>
              <a:rPr lang="en-AU" sz="1900" dirty="0"/>
              <a:t>5c</a:t>
            </a:r>
          </a:p>
        </p:txBody>
      </p:sp>
      <p:sp>
        <p:nvSpPr>
          <p:cNvPr id="143" name="Content Placeholder 4"/>
          <p:cNvSpPr txBox="1">
            <a:spLocks/>
          </p:cNvSpPr>
          <p:nvPr/>
        </p:nvSpPr>
        <p:spPr>
          <a:xfrm>
            <a:off x="2485214" y="2734245"/>
            <a:ext cx="1531114" cy="537956"/>
          </a:xfrm>
          <a:prstGeom prst="rect">
            <a:avLst/>
          </a:prstGeom>
          <a:effectLst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900" dirty="0"/>
              <a:t>Ten cents</a:t>
            </a:r>
            <a:br>
              <a:rPr lang="en-AU" sz="1900" dirty="0"/>
            </a:br>
            <a:r>
              <a:rPr lang="en-AU" sz="1900" dirty="0"/>
              <a:t>10c</a:t>
            </a:r>
          </a:p>
        </p:txBody>
      </p:sp>
      <p:sp>
        <p:nvSpPr>
          <p:cNvPr id="144" name="Content Placeholder 4"/>
          <p:cNvSpPr txBox="1">
            <a:spLocks/>
          </p:cNvSpPr>
          <p:nvPr/>
        </p:nvSpPr>
        <p:spPr>
          <a:xfrm>
            <a:off x="2485214" y="3479626"/>
            <a:ext cx="1531114" cy="537956"/>
          </a:xfrm>
          <a:prstGeom prst="rect">
            <a:avLst/>
          </a:prstGeom>
          <a:effectLst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900" dirty="0"/>
              <a:t>Twenty cents</a:t>
            </a:r>
            <a:br>
              <a:rPr lang="en-AU" sz="1900" dirty="0"/>
            </a:br>
            <a:r>
              <a:rPr lang="en-AU" sz="1900" dirty="0"/>
              <a:t>20c</a:t>
            </a:r>
          </a:p>
        </p:txBody>
      </p:sp>
      <p:sp>
        <p:nvSpPr>
          <p:cNvPr id="145" name="Content Placeholder 4"/>
          <p:cNvSpPr txBox="1">
            <a:spLocks/>
          </p:cNvSpPr>
          <p:nvPr/>
        </p:nvSpPr>
        <p:spPr>
          <a:xfrm>
            <a:off x="2485214" y="4225007"/>
            <a:ext cx="1205851" cy="537956"/>
          </a:xfrm>
          <a:prstGeom prst="rect">
            <a:avLst/>
          </a:prstGeom>
          <a:effectLst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900"/>
              <a:t>Fifty cents</a:t>
            </a:r>
            <a:br>
              <a:rPr lang="en-AU" sz="1900"/>
            </a:br>
            <a:r>
              <a:rPr lang="en-AU" sz="1900"/>
              <a:t>50c</a:t>
            </a:r>
            <a:endParaRPr lang="en-AU" sz="1900" dirty="0"/>
          </a:p>
        </p:txBody>
      </p:sp>
      <p:sp>
        <p:nvSpPr>
          <p:cNvPr id="146" name="Content Placeholder 4"/>
          <p:cNvSpPr txBox="1">
            <a:spLocks/>
          </p:cNvSpPr>
          <p:nvPr/>
        </p:nvSpPr>
        <p:spPr>
          <a:xfrm>
            <a:off x="2485214" y="4993456"/>
            <a:ext cx="1395322" cy="537956"/>
          </a:xfrm>
          <a:prstGeom prst="rect">
            <a:avLst/>
          </a:prstGeom>
          <a:effectLst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900" dirty="0"/>
              <a:t>One dollar</a:t>
            </a:r>
            <a:br>
              <a:rPr lang="en-AU" sz="1900" dirty="0"/>
            </a:br>
            <a:r>
              <a:rPr lang="en-AU" sz="1900" dirty="0"/>
              <a:t>$1</a:t>
            </a:r>
          </a:p>
        </p:txBody>
      </p:sp>
      <p:sp>
        <p:nvSpPr>
          <p:cNvPr id="147" name="Content Placeholder 4"/>
          <p:cNvSpPr txBox="1">
            <a:spLocks/>
          </p:cNvSpPr>
          <p:nvPr/>
        </p:nvSpPr>
        <p:spPr>
          <a:xfrm>
            <a:off x="2485214" y="5738836"/>
            <a:ext cx="1428275" cy="612050"/>
          </a:xfrm>
          <a:prstGeom prst="rect">
            <a:avLst/>
          </a:prstGeom>
          <a:effectLst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900" dirty="0"/>
              <a:t>Two dollars</a:t>
            </a:r>
            <a:br>
              <a:rPr lang="en-AU" sz="1900" dirty="0"/>
            </a:br>
            <a:r>
              <a:rPr lang="en-AU" sz="1900" dirty="0"/>
              <a:t>$2</a:t>
            </a:r>
          </a:p>
        </p:txBody>
      </p:sp>
      <p:pic>
        <p:nvPicPr>
          <p:cNvPr id="136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580" y="1988864"/>
            <a:ext cx="355851" cy="353552"/>
          </a:xfrm>
          <a:prstGeom prst="rect">
            <a:avLst/>
          </a:prstGeom>
          <a:effectLst/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531" y="2734245"/>
            <a:ext cx="411948" cy="406716"/>
          </a:xfrm>
          <a:prstGeom prst="rect">
            <a:avLst/>
          </a:prstGeom>
          <a:effectLst/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429" y="3479626"/>
            <a:ext cx="506152" cy="486713"/>
          </a:xfrm>
          <a:prstGeom prst="rect">
            <a:avLst/>
          </a:prstGeom>
          <a:effectLst/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074" y="4225007"/>
            <a:ext cx="584863" cy="561024"/>
          </a:xfrm>
          <a:prstGeom prst="rect">
            <a:avLst/>
          </a:prstGeom>
          <a:effectLst/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527" y="4993456"/>
            <a:ext cx="537956" cy="537956"/>
          </a:xfrm>
          <a:prstGeom prst="rect">
            <a:avLst/>
          </a:prstGeom>
          <a:effectLst/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626" y="5738836"/>
            <a:ext cx="427758" cy="427758"/>
          </a:xfrm>
          <a:prstGeom prst="rect">
            <a:avLst/>
          </a:prstGeom>
          <a:effectLst/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687" y="1983209"/>
            <a:ext cx="1591552" cy="791951"/>
          </a:xfrm>
          <a:prstGeom prst="rect">
            <a:avLst/>
          </a:prstGeom>
          <a:effectLst/>
        </p:spPr>
      </p:pic>
      <p:sp>
        <p:nvSpPr>
          <p:cNvPr id="165" name="Content Placeholder 4"/>
          <p:cNvSpPr txBox="1">
            <a:spLocks/>
          </p:cNvSpPr>
          <p:nvPr/>
        </p:nvSpPr>
        <p:spPr>
          <a:xfrm>
            <a:off x="8556078" y="1983209"/>
            <a:ext cx="2181631" cy="485723"/>
          </a:xfrm>
          <a:prstGeom prst="rect">
            <a:avLst/>
          </a:prstGeom>
          <a:effectLst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900" dirty="0"/>
              <a:t>Five dollars</a:t>
            </a:r>
            <a:br>
              <a:rPr lang="en-AU" sz="1900" dirty="0"/>
            </a:br>
            <a:r>
              <a:rPr lang="en-AU" sz="1900" dirty="0"/>
              <a:t>$5</a:t>
            </a:r>
          </a:p>
        </p:txBody>
      </p:sp>
      <p:sp>
        <p:nvSpPr>
          <p:cNvPr id="163" name="Content Placeholder 4"/>
          <p:cNvSpPr txBox="1">
            <a:spLocks/>
          </p:cNvSpPr>
          <p:nvPr/>
        </p:nvSpPr>
        <p:spPr>
          <a:xfrm>
            <a:off x="8665183" y="2869545"/>
            <a:ext cx="2181631" cy="485723"/>
          </a:xfrm>
          <a:prstGeom prst="rect">
            <a:avLst/>
          </a:prstGeom>
          <a:effectLst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900"/>
              <a:t>Ten dollars</a:t>
            </a:r>
            <a:br>
              <a:rPr lang="en-AU" sz="1900"/>
            </a:br>
            <a:r>
              <a:rPr lang="en-AU" sz="1900"/>
              <a:t>$10</a:t>
            </a:r>
            <a:endParaRPr lang="en-AU" sz="1900" dirty="0"/>
          </a:p>
        </p:txBody>
      </p:sp>
      <p:sp>
        <p:nvSpPr>
          <p:cNvPr id="161" name="Content Placeholder 4"/>
          <p:cNvSpPr txBox="1">
            <a:spLocks/>
          </p:cNvSpPr>
          <p:nvPr/>
        </p:nvSpPr>
        <p:spPr>
          <a:xfrm>
            <a:off x="8871489" y="4631234"/>
            <a:ext cx="2181631" cy="485723"/>
          </a:xfrm>
          <a:prstGeom prst="rect">
            <a:avLst/>
          </a:prstGeom>
          <a:effectLst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900" dirty="0"/>
              <a:t>Fifty dollars</a:t>
            </a:r>
            <a:br>
              <a:rPr lang="en-AU" sz="1900" dirty="0"/>
            </a:br>
            <a:r>
              <a:rPr lang="en-AU" sz="1900" dirty="0"/>
              <a:t>$50</a:t>
            </a:r>
          </a:p>
        </p:txBody>
      </p:sp>
      <p:sp>
        <p:nvSpPr>
          <p:cNvPr id="159" name="Content Placeholder 4"/>
          <p:cNvSpPr txBox="1">
            <a:spLocks/>
          </p:cNvSpPr>
          <p:nvPr/>
        </p:nvSpPr>
        <p:spPr>
          <a:xfrm>
            <a:off x="8722262" y="3766503"/>
            <a:ext cx="2181631" cy="485723"/>
          </a:xfrm>
          <a:prstGeom prst="rect">
            <a:avLst/>
          </a:prstGeom>
          <a:effectLst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900" dirty="0"/>
              <a:t>Twenty dollars</a:t>
            </a:r>
            <a:br>
              <a:rPr lang="en-AU" sz="1900" dirty="0"/>
            </a:br>
            <a:r>
              <a:rPr lang="en-AU" sz="1900" dirty="0"/>
              <a:t>$20</a:t>
            </a:r>
          </a:p>
        </p:txBody>
      </p:sp>
      <p:cxnSp>
        <p:nvCxnSpPr>
          <p:cNvPr id="153" name="Straight Connector 152"/>
          <p:cNvCxnSpPr/>
          <p:nvPr/>
        </p:nvCxnSpPr>
        <p:spPr>
          <a:xfrm>
            <a:off x="6540309" y="1974971"/>
            <a:ext cx="0" cy="4367677"/>
          </a:xfrm>
          <a:prstGeom prst="line">
            <a:avLst/>
          </a:prstGeom>
          <a:ln w="25400">
            <a:solidFill>
              <a:srgbClr val="34B3D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Content Placeholder 7"/>
          <p:cNvSpPr txBox="1">
            <a:spLocks/>
          </p:cNvSpPr>
          <p:nvPr/>
        </p:nvSpPr>
        <p:spPr>
          <a:xfrm>
            <a:off x="5448761" y="1974971"/>
            <a:ext cx="1080399" cy="1984861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800">
                <a:latin typeface="Open Sans Extrabold" charset="0"/>
                <a:ea typeface="Open Sans Extrabold" charset="0"/>
                <a:cs typeface="Open Sans Extrabold" charset="0"/>
              </a:rPr>
              <a:t>Notes</a:t>
            </a:r>
            <a:endParaRPr lang="en-US" sz="1800" dirty="0"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42" name="Content Placeholder 4"/>
          <p:cNvSpPr txBox="1">
            <a:spLocks/>
          </p:cNvSpPr>
          <p:nvPr/>
        </p:nvSpPr>
        <p:spPr>
          <a:xfrm>
            <a:off x="8911245" y="5528328"/>
            <a:ext cx="2613200" cy="485723"/>
          </a:xfrm>
          <a:prstGeom prst="rect">
            <a:avLst/>
          </a:prstGeom>
          <a:effectLst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900" dirty="0"/>
              <a:t>One hundred dollars</a:t>
            </a:r>
            <a:br>
              <a:rPr lang="en-AU" sz="1900" dirty="0"/>
            </a:br>
            <a:r>
              <a:rPr lang="en-AU" sz="1900" dirty="0"/>
              <a:t>$100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F0830D-EE34-DA49-AA37-33E7E91D5A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634" y="4623148"/>
            <a:ext cx="1883544" cy="8093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00CA66-D8FB-1542-9E88-B0CCA93960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87" y="3763302"/>
            <a:ext cx="1708328" cy="77150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8A349E6-E57C-C140-8A57-C2DBA25DC0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75" y="2855943"/>
            <a:ext cx="1708330" cy="810619"/>
          </a:xfrm>
          <a:prstGeom prst="rect">
            <a:avLst/>
          </a:prstGeom>
        </p:spPr>
      </p:pic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C512EA1-D8CC-1645-A031-A2A65EE7C6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75" y="5517580"/>
            <a:ext cx="1979175" cy="80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17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ontent Placeholder 7"/>
          <p:cNvSpPr txBox="1">
            <a:spLocks/>
          </p:cNvSpPr>
          <p:nvPr/>
        </p:nvSpPr>
        <p:spPr>
          <a:xfrm>
            <a:off x="834376" y="3113314"/>
            <a:ext cx="4439633" cy="2747366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Isaac</a:t>
            </a: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a new guitar for </a:t>
            </a:r>
            <a:r>
              <a:rPr lang="en-US" sz="16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$92 </a:t>
            </a: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and a packet of picks for </a:t>
            </a:r>
            <a:r>
              <a:rPr lang="en-US" sz="16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$3.50</a:t>
            </a: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Total cost = $95.50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50c = 50c</a:t>
            </a:r>
            <a:b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$5 = $5</a:t>
            </a:r>
            <a:b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$20 = $40</a:t>
            </a:r>
            <a:b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$50 = $50</a:t>
            </a:r>
            <a:b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6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50c + $5 + $40 + $50 = $95.50</a:t>
            </a:r>
            <a:endParaRPr lang="en-AU" sz="1600" b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8853" y="1061694"/>
            <a:ext cx="228034" cy="218738"/>
          </a:xfrm>
          <a:prstGeom prst="rect">
            <a:avLst/>
          </a:prstGeom>
          <a:effectLst/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643" y="1061694"/>
            <a:ext cx="228034" cy="218738"/>
          </a:xfrm>
          <a:prstGeom prst="rect">
            <a:avLst/>
          </a:prstGeom>
          <a:effectLst/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57" y="1088619"/>
            <a:ext cx="228034" cy="218738"/>
          </a:xfrm>
          <a:prstGeom prst="rect">
            <a:avLst/>
          </a:prstGeom>
          <a:effectLst/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47" y="1088619"/>
            <a:ext cx="228034" cy="218738"/>
          </a:xfrm>
          <a:prstGeom prst="rect">
            <a:avLst/>
          </a:prstGeom>
          <a:effectLst/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3260" y="2248719"/>
            <a:ext cx="718166" cy="357357"/>
          </a:xfrm>
          <a:prstGeom prst="rect">
            <a:avLst/>
          </a:prstGeom>
          <a:effectLst/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471" y="5286867"/>
            <a:ext cx="228033" cy="218738"/>
          </a:xfrm>
          <a:prstGeom prst="rect">
            <a:avLst/>
          </a:prstGeom>
          <a:effectLst/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471" y="4901586"/>
            <a:ext cx="718166" cy="357357"/>
          </a:xfrm>
          <a:prstGeom prst="rect">
            <a:avLst/>
          </a:prstGeom>
          <a:effectLst/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471" y="4516306"/>
            <a:ext cx="718166" cy="357357"/>
          </a:xfrm>
          <a:prstGeom prst="rect">
            <a:avLst/>
          </a:prstGeom>
          <a:effectLst/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676" y="4901586"/>
            <a:ext cx="228033" cy="218738"/>
          </a:xfrm>
          <a:prstGeom prst="rect">
            <a:avLst/>
          </a:prstGeom>
          <a:effectLst/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676" y="4516306"/>
            <a:ext cx="718166" cy="357357"/>
          </a:xfrm>
          <a:prstGeom prst="rect">
            <a:avLst/>
          </a:prstGeom>
          <a:effectLst/>
        </p:spPr>
      </p:pic>
      <p:sp>
        <p:nvSpPr>
          <p:cNvPr id="48" name="Oval 47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9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BC6A5FF-1313-6C4E-8663-103DE6F6BC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304" y="1061694"/>
            <a:ext cx="842900" cy="3622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2103FC5-403C-2941-8C46-67FD4AAEE1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76" y="1457940"/>
            <a:ext cx="802036" cy="3622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703E93-12D3-AE4E-B88A-87F4C3FF6F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31" y="1091675"/>
            <a:ext cx="842900" cy="3622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9FB3D1-83DF-2A4C-8B10-A63EF8B898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31" y="1481420"/>
            <a:ext cx="842900" cy="3622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B1ED502-AD4B-2B48-BFE0-3F8AB90621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97" y="1863820"/>
            <a:ext cx="802036" cy="36221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BF24E24-0E3D-B744-8561-4AE20ED07C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54" y="4516094"/>
            <a:ext cx="842900" cy="3622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57C3E0B-9BC7-424F-9309-68F893DF59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826" y="4905990"/>
            <a:ext cx="802036" cy="3622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FCC977-3633-1340-AFD8-3183ABF6FE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826" y="5299690"/>
            <a:ext cx="802036" cy="362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C365E2F-FF55-204C-880A-87961953F8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76" y="4905990"/>
            <a:ext cx="802036" cy="36221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F2595A1-9017-DA4F-8BE0-5DBC2D5B96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76" y="5299690"/>
            <a:ext cx="802036" cy="3622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A25FD13-5B6E-3346-8280-0622387C65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104" y="4516094"/>
            <a:ext cx="842900" cy="36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2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10</a:t>
            </a:r>
          </a:p>
        </p:txBody>
      </p:sp>
      <p:sp>
        <p:nvSpPr>
          <p:cNvPr id="42" name="Content Placeholder 7"/>
          <p:cNvSpPr txBox="1">
            <a:spLocks/>
          </p:cNvSpPr>
          <p:nvPr/>
        </p:nvSpPr>
        <p:spPr>
          <a:xfrm>
            <a:off x="833169" y="4444618"/>
            <a:ext cx="4439633" cy="1517270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Lucy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a new scarf for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$18 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and a beanie for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$12.90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combination of money did Lucy use to pay for her items?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474" y="1473738"/>
            <a:ext cx="198780" cy="191145"/>
          </a:xfrm>
          <a:prstGeom prst="rect">
            <a:avLst/>
          </a:prstGeom>
          <a:effectLst/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110" y="1249542"/>
            <a:ext cx="230489" cy="221094"/>
          </a:xfrm>
          <a:prstGeom prst="rect">
            <a:avLst/>
          </a:prstGeom>
          <a:effectLst/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052" y="1473738"/>
            <a:ext cx="198780" cy="191145"/>
          </a:xfrm>
          <a:prstGeom prst="rect">
            <a:avLst/>
          </a:prstGeom>
          <a:effectLst/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4624" y="1473738"/>
            <a:ext cx="198780" cy="191145"/>
          </a:xfrm>
          <a:prstGeom prst="rect">
            <a:avLst/>
          </a:prstGeom>
          <a:effectLst/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632" y="1473738"/>
            <a:ext cx="198780" cy="191145"/>
          </a:xfrm>
          <a:prstGeom prst="rect">
            <a:avLst/>
          </a:prstGeom>
          <a:effectLst/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474" y="1664883"/>
            <a:ext cx="198780" cy="191145"/>
          </a:xfrm>
          <a:prstGeom prst="rect">
            <a:avLst/>
          </a:prstGeom>
          <a:effectLst/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483" y="1671637"/>
            <a:ext cx="198779" cy="191144"/>
          </a:xfrm>
          <a:prstGeom prst="rect">
            <a:avLst/>
          </a:prstGeom>
          <a:effectLst/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3119" y="1447442"/>
            <a:ext cx="230489" cy="221093"/>
          </a:xfrm>
          <a:prstGeom prst="rect">
            <a:avLst/>
          </a:prstGeom>
          <a:effectLst/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4060" y="1671637"/>
            <a:ext cx="198779" cy="191144"/>
          </a:xfrm>
          <a:prstGeom prst="rect">
            <a:avLst/>
          </a:prstGeom>
          <a:effectLst/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595" y="4529929"/>
            <a:ext cx="198780" cy="191145"/>
          </a:xfrm>
          <a:prstGeom prst="rect">
            <a:avLst/>
          </a:prstGeom>
          <a:effectLst/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231" y="4305733"/>
            <a:ext cx="230489" cy="221094"/>
          </a:xfrm>
          <a:prstGeom prst="rect">
            <a:avLst/>
          </a:prstGeom>
          <a:effectLst/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584" y="4305733"/>
            <a:ext cx="230489" cy="221094"/>
          </a:xfrm>
          <a:prstGeom prst="rect">
            <a:avLst/>
          </a:prstGeom>
          <a:effectLst/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864" y="4529929"/>
            <a:ext cx="198780" cy="191145"/>
          </a:xfrm>
          <a:prstGeom prst="rect">
            <a:avLst/>
          </a:prstGeom>
          <a:effectLst/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3390" y="4919763"/>
            <a:ext cx="198779" cy="191145"/>
          </a:xfrm>
          <a:prstGeom prst="rect">
            <a:avLst/>
          </a:prstGeom>
          <a:effectLst/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026" y="4695567"/>
            <a:ext cx="230489" cy="221094"/>
          </a:xfrm>
          <a:prstGeom prst="rect">
            <a:avLst/>
          </a:prstGeom>
          <a:effectLst/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6379" y="4695567"/>
            <a:ext cx="230489" cy="221094"/>
          </a:xfrm>
          <a:prstGeom prst="rect">
            <a:avLst/>
          </a:prstGeom>
          <a:effectLst/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659" y="4919763"/>
            <a:ext cx="198779" cy="191145"/>
          </a:xfrm>
          <a:prstGeom prst="rect">
            <a:avLst/>
          </a:prstGeom>
          <a:effectLst/>
        </p:spPr>
      </p:pic>
      <p:sp>
        <p:nvSpPr>
          <p:cNvPr id="60" name="Rounded Rectangle 59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ounded Rectangle 82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6BDCA68-9839-B84F-8CEE-9F3F8884B8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965" y="1629382"/>
            <a:ext cx="783843" cy="37194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7B44737-292A-8C42-B559-A607044C1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67" y="1251924"/>
            <a:ext cx="804713" cy="36341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105D9E9-CABD-CB4A-9B25-1AF8D730BB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965" y="2023082"/>
            <a:ext cx="783843" cy="3719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0D691F5-655B-C048-B634-53C0237D60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15" y="1819882"/>
            <a:ext cx="783843" cy="37194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3601BEA-0F5D-F647-9571-E355BE1078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717" y="1442424"/>
            <a:ext cx="804713" cy="36341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BEE11FBA-BB7B-D340-9311-C2709E0FA8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115" y="5071082"/>
            <a:ext cx="783843" cy="37194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86DC738-0A09-4641-A4E3-FE8B993C6D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817" y="4693624"/>
            <a:ext cx="804713" cy="36341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EA23DCF-1C86-2B44-A6A6-736081D879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15" y="5058382"/>
            <a:ext cx="783843" cy="37194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2E173A2-3A5A-B740-9FB0-1890A0DDEC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617" y="4680924"/>
            <a:ext cx="804713" cy="36341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351D5CC-2DD1-134E-A7A5-9623DFD6EA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617" y="4299924"/>
            <a:ext cx="804713" cy="36341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6DAE3A3-176A-5542-AB2B-BA7C11A57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15" y="5452082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5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ontent Placeholder 7"/>
          <p:cNvSpPr txBox="1">
            <a:spLocks/>
          </p:cNvSpPr>
          <p:nvPr/>
        </p:nvSpPr>
        <p:spPr>
          <a:xfrm>
            <a:off x="834376" y="3127828"/>
            <a:ext cx="4439633" cy="2404015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Lucy</a:t>
            </a: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a new scarf for </a:t>
            </a:r>
            <a:r>
              <a:rPr lang="en-US" sz="16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$18 </a:t>
            </a: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and a beanie for </a:t>
            </a:r>
            <a:r>
              <a:rPr lang="en-US" sz="16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$12.90</a:t>
            </a: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Total cost = $30.90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20c = 40c</a:t>
            </a:r>
            <a:b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50c = 50c</a:t>
            </a:r>
            <a:b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$10 = $10</a:t>
            </a:r>
            <a:b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$20 = $20</a:t>
            </a:r>
            <a:b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6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40c + 50c + $10 + $20 = $30.90</a:t>
            </a:r>
            <a:endParaRPr lang="en-AU" sz="1600" b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474" y="1473738"/>
            <a:ext cx="198780" cy="191145"/>
          </a:xfrm>
          <a:prstGeom prst="rect">
            <a:avLst/>
          </a:prstGeom>
          <a:effectLst/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110" y="1249542"/>
            <a:ext cx="230489" cy="221094"/>
          </a:xfrm>
          <a:prstGeom prst="rect">
            <a:avLst/>
          </a:prstGeom>
          <a:effectLst/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052" y="1473738"/>
            <a:ext cx="198780" cy="191145"/>
          </a:xfrm>
          <a:prstGeom prst="rect">
            <a:avLst/>
          </a:prstGeom>
          <a:effectLst/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4624" y="1473738"/>
            <a:ext cx="198780" cy="191145"/>
          </a:xfrm>
          <a:prstGeom prst="rect">
            <a:avLst/>
          </a:prstGeom>
          <a:effectLst/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632" y="1473738"/>
            <a:ext cx="198780" cy="191145"/>
          </a:xfrm>
          <a:prstGeom prst="rect">
            <a:avLst/>
          </a:prstGeom>
          <a:effectLst/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474" y="1664883"/>
            <a:ext cx="198780" cy="191145"/>
          </a:xfrm>
          <a:prstGeom prst="rect">
            <a:avLst/>
          </a:prstGeom>
          <a:effectLst/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483" y="1671637"/>
            <a:ext cx="198779" cy="191144"/>
          </a:xfrm>
          <a:prstGeom prst="rect">
            <a:avLst/>
          </a:prstGeom>
          <a:effectLst/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3119" y="1447442"/>
            <a:ext cx="230489" cy="221093"/>
          </a:xfrm>
          <a:prstGeom prst="rect">
            <a:avLst/>
          </a:prstGeom>
          <a:effectLst/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4060" y="1671637"/>
            <a:ext cx="198779" cy="191144"/>
          </a:xfrm>
          <a:prstGeom prst="rect">
            <a:avLst/>
          </a:prstGeom>
          <a:effectLst/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595" y="4529929"/>
            <a:ext cx="198780" cy="191145"/>
          </a:xfrm>
          <a:prstGeom prst="rect">
            <a:avLst/>
          </a:prstGeom>
          <a:effectLst/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231" y="4305733"/>
            <a:ext cx="230489" cy="221094"/>
          </a:xfrm>
          <a:prstGeom prst="rect">
            <a:avLst/>
          </a:prstGeom>
          <a:effectLst/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584" y="4305733"/>
            <a:ext cx="230489" cy="221094"/>
          </a:xfrm>
          <a:prstGeom prst="rect">
            <a:avLst/>
          </a:prstGeom>
          <a:effectLst/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864" y="4529929"/>
            <a:ext cx="198780" cy="191145"/>
          </a:xfrm>
          <a:prstGeom prst="rect">
            <a:avLst/>
          </a:prstGeom>
          <a:effectLst/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3390" y="4919763"/>
            <a:ext cx="198779" cy="191145"/>
          </a:xfrm>
          <a:prstGeom prst="rect">
            <a:avLst/>
          </a:prstGeom>
          <a:effectLst/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026" y="4695567"/>
            <a:ext cx="230489" cy="221094"/>
          </a:xfrm>
          <a:prstGeom prst="rect">
            <a:avLst/>
          </a:prstGeom>
          <a:effectLst/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6379" y="4695567"/>
            <a:ext cx="230489" cy="221094"/>
          </a:xfrm>
          <a:prstGeom prst="rect">
            <a:avLst/>
          </a:prstGeom>
          <a:effectLst/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659" y="4919763"/>
            <a:ext cx="198779" cy="191145"/>
          </a:xfrm>
          <a:prstGeom prst="rect">
            <a:avLst/>
          </a:prstGeom>
          <a:effectLst/>
        </p:spPr>
      </p:pic>
      <p:sp>
        <p:nvSpPr>
          <p:cNvPr id="51" name="Oval 50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10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68C6524-8C45-2F45-A2DA-247058C5A4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965" y="1629382"/>
            <a:ext cx="783843" cy="3719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BB79E3B-EA0B-4347-8B5C-8B3A3C2851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67" y="1251924"/>
            <a:ext cx="804713" cy="3634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CAB0BD5-373A-B142-8046-59D03C2B55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965" y="2023082"/>
            <a:ext cx="783843" cy="3719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B048D47-3BD5-2545-8140-B121595AED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15" y="1819882"/>
            <a:ext cx="783843" cy="3719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652A8B-E656-C74B-9673-EA211BFBF6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717" y="1442424"/>
            <a:ext cx="804713" cy="3634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80BBC9F-844A-CE43-BEF4-25CD49C88C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115" y="5071082"/>
            <a:ext cx="783843" cy="3719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532A62E-8678-DE48-B5AF-B5525B1FF8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817" y="4693624"/>
            <a:ext cx="804713" cy="3634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B0407E-D333-A948-A730-C8AAEBF490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15" y="5058382"/>
            <a:ext cx="783843" cy="37194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D402E92-DDD0-E543-BF1D-AE0BA3FB01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617" y="4680924"/>
            <a:ext cx="804713" cy="3634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22E00CC-EAF0-0E4A-8A00-0819D77F5C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617" y="4299924"/>
            <a:ext cx="804713" cy="36341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E2B0971-26F6-BD48-8AFF-BBF15C131E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15" y="5452082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ntent Placeholder 7"/>
          <p:cNvSpPr txBox="1">
            <a:spLocks/>
          </p:cNvSpPr>
          <p:nvPr/>
        </p:nvSpPr>
        <p:spPr>
          <a:xfrm>
            <a:off x="833169" y="4444618"/>
            <a:ext cx="4439633" cy="1517270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Kiran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a chicken drumstick for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$3.40 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and a drink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for $2.65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combination of money did Kevin use to pay for his items?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195" y="1427913"/>
            <a:ext cx="170552" cy="170552"/>
          </a:xfrm>
          <a:prstGeom prst="rect">
            <a:avLst/>
          </a:prstGeom>
          <a:effectLst/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344" y="1632977"/>
            <a:ext cx="214489" cy="214489"/>
          </a:xfrm>
          <a:prstGeom prst="rect">
            <a:avLst/>
          </a:prstGeom>
          <a:effectLst/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802" y="1427913"/>
            <a:ext cx="170552" cy="170552"/>
          </a:xfrm>
          <a:prstGeom prst="rect">
            <a:avLst/>
          </a:prstGeom>
          <a:effectLst/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122" y="1865786"/>
            <a:ext cx="202434" cy="194659"/>
          </a:xfrm>
          <a:prstGeom prst="rect">
            <a:avLst/>
          </a:prstGeom>
          <a:effectLst/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240" y="1865786"/>
            <a:ext cx="202434" cy="194659"/>
          </a:xfrm>
          <a:prstGeom prst="rect">
            <a:avLst/>
          </a:prstGeom>
          <a:effectLst/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444" y="1865786"/>
            <a:ext cx="202434" cy="194659"/>
          </a:xfrm>
          <a:prstGeom prst="rect">
            <a:avLst/>
          </a:prstGeom>
          <a:effectLst/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093" y="1865786"/>
            <a:ext cx="202434" cy="194659"/>
          </a:xfrm>
          <a:prstGeom prst="rect">
            <a:avLst/>
          </a:prstGeom>
          <a:effectLst/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297" y="1865786"/>
            <a:ext cx="202434" cy="194659"/>
          </a:xfrm>
          <a:prstGeom prst="rect">
            <a:avLst/>
          </a:prstGeom>
          <a:effectLst/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073" y="2077353"/>
            <a:ext cx="138743" cy="137847"/>
          </a:xfrm>
          <a:prstGeom prst="rect">
            <a:avLst/>
          </a:prstGeom>
          <a:effectLst/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188" y="1427913"/>
            <a:ext cx="170552" cy="170552"/>
          </a:xfrm>
          <a:prstGeom prst="rect">
            <a:avLst/>
          </a:prstGeom>
          <a:effectLst/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337" y="1632977"/>
            <a:ext cx="214489" cy="214489"/>
          </a:xfrm>
          <a:prstGeom prst="rect">
            <a:avLst/>
          </a:prstGeom>
          <a:effectLst/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795" y="1427913"/>
            <a:ext cx="170552" cy="170552"/>
          </a:xfrm>
          <a:prstGeom prst="rect">
            <a:avLst/>
          </a:prstGeom>
          <a:effectLst/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2115" y="1865786"/>
            <a:ext cx="202434" cy="194659"/>
          </a:xfrm>
          <a:prstGeom prst="rect">
            <a:avLst/>
          </a:prstGeom>
          <a:effectLst/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233" y="1865786"/>
            <a:ext cx="202434" cy="194659"/>
          </a:xfrm>
          <a:prstGeom prst="rect">
            <a:avLst/>
          </a:prstGeom>
          <a:effectLst/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9437" y="1865786"/>
            <a:ext cx="202434" cy="194659"/>
          </a:xfrm>
          <a:prstGeom prst="rect">
            <a:avLst/>
          </a:prstGeom>
          <a:effectLst/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1086" y="1865786"/>
            <a:ext cx="202434" cy="194659"/>
          </a:xfrm>
          <a:prstGeom prst="rect">
            <a:avLst/>
          </a:prstGeom>
          <a:effectLst/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290" y="1865786"/>
            <a:ext cx="202434" cy="194659"/>
          </a:xfrm>
          <a:prstGeom prst="rect">
            <a:avLst/>
          </a:prstGeom>
          <a:effectLst/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066" y="2077353"/>
            <a:ext cx="138743" cy="137847"/>
          </a:xfrm>
          <a:prstGeom prst="rect">
            <a:avLst/>
          </a:prstGeom>
          <a:effectLst/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078" y="2077353"/>
            <a:ext cx="138743" cy="137847"/>
          </a:xfrm>
          <a:prstGeom prst="rect">
            <a:avLst/>
          </a:prstGeom>
          <a:effectLst/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822" y="1632977"/>
            <a:ext cx="214489" cy="214489"/>
          </a:xfrm>
          <a:prstGeom prst="rect">
            <a:avLst/>
          </a:prstGeom>
          <a:effectLst/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877" y="4877050"/>
            <a:ext cx="214489" cy="214489"/>
          </a:xfrm>
          <a:prstGeom prst="rect">
            <a:avLst/>
          </a:prstGeom>
          <a:effectLst/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362" y="4877050"/>
            <a:ext cx="214489" cy="214489"/>
          </a:xfrm>
          <a:prstGeom prst="rect">
            <a:avLst/>
          </a:prstGeom>
          <a:effectLst/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246" y="4671986"/>
            <a:ext cx="170552" cy="170552"/>
          </a:xfrm>
          <a:prstGeom prst="rect">
            <a:avLst/>
          </a:prstGeom>
          <a:effectLst/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394" y="4877050"/>
            <a:ext cx="214489" cy="214489"/>
          </a:xfrm>
          <a:prstGeom prst="rect">
            <a:avLst/>
          </a:prstGeom>
          <a:effectLst/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172" y="5109859"/>
            <a:ext cx="202434" cy="194659"/>
          </a:xfrm>
          <a:prstGeom prst="rect">
            <a:avLst/>
          </a:prstGeom>
          <a:effectLst/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123" y="5321426"/>
            <a:ext cx="138744" cy="137847"/>
          </a:xfrm>
          <a:prstGeom prst="rect">
            <a:avLst/>
          </a:prstGeom>
          <a:effectLst/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260" y="4671986"/>
            <a:ext cx="170552" cy="170552"/>
          </a:xfrm>
          <a:prstGeom prst="rect">
            <a:avLst/>
          </a:prstGeom>
          <a:effectLst/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09" y="4877050"/>
            <a:ext cx="214489" cy="214489"/>
          </a:xfrm>
          <a:prstGeom prst="rect">
            <a:avLst/>
          </a:prstGeom>
          <a:effectLst/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4187" y="5109859"/>
            <a:ext cx="202434" cy="194659"/>
          </a:xfrm>
          <a:prstGeom prst="rect">
            <a:avLst/>
          </a:prstGeom>
          <a:effectLst/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305" y="5109859"/>
            <a:ext cx="202434" cy="194659"/>
          </a:xfrm>
          <a:prstGeom prst="rect">
            <a:avLst/>
          </a:prstGeom>
          <a:effectLst/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1509" y="5109859"/>
            <a:ext cx="202434" cy="194659"/>
          </a:xfrm>
          <a:prstGeom prst="rect">
            <a:avLst/>
          </a:prstGeom>
          <a:effectLst/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3157" y="5109859"/>
            <a:ext cx="202434" cy="194659"/>
          </a:xfrm>
          <a:prstGeom prst="rect">
            <a:avLst/>
          </a:prstGeom>
          <a:effectLst/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61" y="5109859"/>
            <a:ext cx="202434" cy="194659"/>
          </a:xfrm>
          <a:prstGeom prst="rect">
            <a:avLst/>
          </a:prstGeom>
          <a:effectLst/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7138" y="5321426"/>
            <a:ext cx="138743" cy="137847"/>
          </a:xfrm>
          <a:prstGeom prst="rect">
            <a:avLst/>
          </a:prstGeom>
          <a:effectLst/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894" y="4877050"/>
            <a:ext cx="214489" cy="214489"/>
          </a:xfrm>
          <a:prstGeom prst="rect">
            <a:avLst/>
          </a:prstGeom>
          <a:effectLst/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5783" y="5109859"/>
            <a:ext cx="202434" cy="194659"/>
          </a:xfrm>
          <a:prstGeom prst="rect">
            <a:avLst/>
          </a:prstGeom>
          <a:effectLst/>
        </p:spPr>
      </p:pic>
      <p:sp>
        <p:nvSpPr>
          <p:cNvPr id="76" name="Oval 75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11</a:t>
            </a:r>
          </a:p>
        </p:txBody>
      </p:sp>
      <p:sp>
        <p:nvSpPr>
          <p:cNvPr id="77" name="Rounded Rectangle 76">
            <a:hlinkClick r:id="" action="ppaction://hlinkshowjump?jump=nextslide">
              <a:snd r:embed="rId7" name="Chimes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ounded Rectangle 77">
            <a:hlinkClick r:id="" action="ppaction://noaction">
              <a:snd r:embed="rId8" name="Wrong-answer-sound-effect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>
            <a:hlinkClick r:id="" action="ppaction://noaction">
              <a:snd r:embed="rId8" name="Wrong-answer-sound-effect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>
            <a:hlinkClick r:id="" action="ppaction://noaction">
              <a:snd r:embed="rId8" name="Wrong-answer-sound-effect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ontent Placeholder 7"/>
          <p:cNvSpPr txBox="1">
            <a:spLocks/>
          </p:cNvSpPr>
          <p:nvPr/>
        </p:nvSpPr>
        <p:spPr>
          <a:xfrm>
            <a:off x="834376" y="3135087"/>
            <a:ext cx="4439633" cy="2513874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Kiran</a:t>
            </a: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a chicken drumstick for </a:t>
            </a:r>
            <a:r>
              <a:rPr lang="en-US" sz="16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$3.40 </a:t>
            </a: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and a drink for </a:t>
            </a:r>
            <a:r>
              <a:rPr lang="en-US" sz="16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$2.65</a:t>
            </a: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Total cost = $6.05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5c = 5c</a:t>
            </a:r>
            <a:b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5 x 20c = $1</a:t>
            </a:r>
            <a:b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$1 = $1</a:t>
            </a:r>
            <a:b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$2 = $4</a:t>
            </a:r>
            <a:br>
              <a:rPr lang="en-US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6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5c + $1 + $1 + $4 = $6.05</a:t>
            </a:r>
            <a:endParaRPr lang="en-AU" sz="1600" b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195" y="1427913"/>
            <a:ext cx="170552" cy="170552"/>
          </a:xfrm>
          <a:prstGeom prst="rect">
            <a:avLst/>
          </a:prstGeom>
          <a:effectLst/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344" y="1632977"/>
            <a:ext cx="214489" cy="214489"/>
          </a:xfrm>
          <a:prstGeom prst="rect">
            <a:avLst/>
          </a:prstGeom>
          <a:effectLst/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802" y="1427913"/>
            <a:ext cx="170552" cy="170552"/>
          </a:xfrm>
          <a:prstGeom prst="rect">
            <a:avLst/>
          </a:prstGeom>
          <a:effectLst/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122" y="1865786"/>
            <a:ext cx="202434" cy="194659"/>
          </a:xfrm>
          <a:prstGeom prst="rect">
            <a:avLst/>
          </a:prstGeom>
          <a:effectLst/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240" y="1865786"/>
            <a:ext cx="202434" cy="194659"/>
          </a:xfrm>
          <a:prstGeom prst="rect">
            <a:avLst/>
          </a:prstGeom>
          <a:effectLst/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444" y="1865786"/>
            <a:ext cx="202434" cy="194659"/>
          </a:xfrm>
          <a:prstGeom prst="rect">
            <a:avLst/>
          </a:prstGeom>
          <a:effectLst/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093" y="1865786"/>
            <a:ext cx="202434" cy="194659"/>
          </a:xfrm>
          <a:prstGeom prst="rect">
            <a:avLst/>
          </a:prstGeom>
          <a:effectLst/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297" y="1865786"/>
            <a:ext cx="202434" cy="194659"/>
          </a:xfrm>
          <a:prstGeom prst="rect">
            <a:avLst/>
          </a:prstGeom>
          <a:effectLst/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073" y="2077353"/>
            <a:ext cx="138743" cy="137847"/>
          </a:xfrm>
          <a:prstGeom prst="rect">
            <a:avLst/>
          </a:prstGeom>
          <a:effectLst/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188" y="1427913"/>
            <a:ext cx="170552" cy="170552"/>
          </a:xfrm>
          <a:prstGeom prst="rect">
            <a:avLst/>
          </a:prstGeom>
          <a:effectLst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337" y="1632977"/>
            <a:ext cx="214489" cy="214489"/>
          </a:xfrm>
          <a:prstGeom prst="rect">
            <a:avLst/>
          </a:prstGeom>
          <a:effectLst/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795" y="1427913"/>
            <a:ext cx="170552" cy="170552"/>
          </a:xfrm>
          <a:prstGeom prst="rect">
            <a:avLst/>
          </a:prstGeom>
          <a:effectLst/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2115" y="1865786"/>
            <a:ext cx="202434" cy="194659"/>
          </a:xfrm>
          <a:prstGeom prst="rect">
            <a:avLst/>
          </a:prstGeom>
          <a:effectLst/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233" y="1865786"/>
            <a:ext cx="202434" cy="194659"/>
          </a:xfrm>
          <a:prstGeom prst="rect">
            <a:avLst/>
          </a:prstGeom>
          <a:effectLst/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9437" y="1865786"/>
            <a:ext cx="202434" cy="194659"/>
          </a:xfrm>
          <a:prstGeom prst="rect">
            <a:avLst/>
          </a:prstGeom>
          <a:effectLst/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1086" y="1865786"/>
            <a:ext cx="202434" cy="194659"/>
          </a:xfrm>
          <a:prstGeom prst="rect">
            <a:avLst/>
          </a:prstGeom>
          <a:effectLst/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290" y="1865786"/>
            <a:ext cx="202434" cy="194659"/>
          </a:xfrm>
          <a:prstGeom prst="rect">
            <a:avLst/>
          </a:prstGeom>
          <a:effectLst/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066" y="2077353"/>
            <a:ext cx="138743" cy="137847"/>
          </a:xfrm>
          <a:prstGeom prst="rect">
            <a:avLst/>
          </a:prstGeom>
          <a:effectLst/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078" y="2077353"/>
            <a:ext cx="138743" cy="137847"/>
          </a:xfrm>
          <a:prstGeom prst="rect">
            <a:avLst/>
          </a:prstGeom>
          <a:effectLst/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822" y="1632977"/>
            <a:ext cx="214489" cy="214489"/>
          </a:xfrm>
          <a:prstGeom prst="rect">
            <a:avLst/>
          </a:prstGeom>
          <a:effectLst/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877" y="4877050"/>
            <a:ext cx="214489" cy="214489"/>
          </a:xfrm>
          <a:prstGeom prst="rect">
            <a:avLst/>
          </a:prstGeom>
          <a:effectLst/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362" y="4877050"/>
            <a:ext cx="214489" cy="214489"/>
          </a:xfrm>
          <a:prstGeom prst="rect">
            <a:avLst/>
          </a:prstGeom>
          <a:effectLst/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246" y="4671986"/>
            <a:ext cx="170552" cy="170552"/>
          </a:xfrm>
          <a:prstGeom prst="rect">
            <a:avLst/>
          </a:prstGeom>
          <a:effectLst/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394" y="4877050"/>
            <a:ext cx="214489" cy="214489"/>
          </a:xfrm>
          <a:prstGeom prst="rect">
            <a:avLst/>
          </a:prstGeom>
          <a:effectLst/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172" y="5109859"/>
            <a:ext cx="202434" cy="194659"/>
          </a:xfrm>
          <a:prstGeom prst="rect">
            <a:avLst/>
          </a:prstGeom>
          <a:effectLst/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123" y="5321426"/>
            <a:ext cx="138744" cy="137847"/>
          </a:xfrm>
          <a:prstGeom prst="rect">
            <a:avLst/>
          </a:prstGeom>
          <a:effectLst/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260" y="4671986"/>
            <a:ext cx="170552" cy="170552"/>
          </a:xfrm>
          <a:prstGeom prst="rect">
            <a:avLst/>
          </a:prstGeom>
          <a:effectLst/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409" y="4877050"/>
            <a:ext cx="214489" cy="214489"/>
          </a:xfrm>
          <a:prstGeom prst="rect">
            <a:avLst/>
          </a:prstGeom>
          <a:effectLst/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4187" y="5109859"/>
            <a:ext cx="202434" cy="194659"/>
          </a:xfrm>
          <a:prstGeom prst="rect">
            <a:avLst/>
          </a:prstGeom>
          <a:effectLst/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305" y="5109859"/>
            <a:ext cx="202434" cy="194659"/>
          </a:xfrm>
          <a:prstGeom prst="rect">
            <a:avLst/>
          </a:prstGeom>
          <a:effectLst/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1509" y="5109859"/>
            <a:ext cx="202434" cy="194659"/>
          </a:xfrm>
          <a:prstGeom prst="rect">
            <a:avLst/>
          </a:prstGeom>
          <a:effectLst/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3157" y="5109859"/>
            <a:ext cx="202434" cy="194659"/>
          </a:xfrm>
          <a:prstGeom prst="rect">
            <a:avLst/>
          </a:prstGeom>
          <a:effectLst/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61" y="5109859"/>
            <a:ext cx="202434" cy="194659"/>
          </a:xfrm>
          <a:prstGeom prst="rect">
            <a:avLst/>
          </a:prstGeom>
          <a:effectLst/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7138" y="5321426"/>
            <a:ext cx="138743" cy="137847"/>
          </a:xfrm>
          <a:prstGeom prst="rect">
            <a:avLst/>
          </a:prstGeom>
          <a:effectLst/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894" y="4877050"/>
            <a:ext cx="214489" cy="214489"/>
          </a:xfrm>
          <a:prstGeom prst="rect">
            <a:avLst/>
          </a:prstGeom>
          <a:effectLst/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5783" y="5109859"/>
            <a:ext cx="202434" cy="194659"/>
          </a:xfrm>
          <a:prstGeom prst="rect">
            <a:avLst/>
          </a:prstGeom>
          <a:effectLst/>
        </p:spPr>
      </p:pic>
      <p:sp>
        <p:nvSpPr>
          <p:cNvPr id="89" name="Oval 88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61744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476" y="1044816"/>
            <a:ext cx="197344" cy="189764"/>
          </a:xfrm>
          <a:prstGeom prst="rect">
            <a:avLst/>
          </a:prstGeom>
          <a:effectLst/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008" y="1044816"/>
            <a:ext cx="197344" cy="189764"/>
          </a:xfrm>
          <a:prstGeom prst="rect">
            <a:avLst/>
          </a:prstGeom>
          <a:effectLst/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840" y="1240185"/>
            <a:ext cx="160615" cy="158574"/>
          </a:xfrm>
          <a:prstGeom prst="rect">
            <a:avLst/>
          </a:prstGeom>
          <a:effectLst/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216" y="1240185"/>
            <a:ext cx="160615" cy="158574"/>
          </a:xfrm>
          <a:prstGeom prst="rect">
            <a:avLst/>
          </a:prstGeom>
          <a:effectLst/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382" y="1247199"/>
            <a:ext cx="197344" cy="189764"/>
          </a:xfrm>
          <a:prstGeom prst="rect">
            <a:avLst/>
          </a:prstGeom>
          <a:effectLst/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746" y="1442567"/>
            <a:ext cx="160615" cy="158574"/>
          </a:xfrm>
          <a:prstGeom prst="rect">
            <a:avLst/>
          </a:prstGeom>
          <a:effectLst/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122" y="1442567"/>
            <a:ext cx="160615" cy="158574"/>
          </a:xfrm>
          <a:prstGeom prst="rect">
            <a:avLst/>
          </a:prstGeom>
          <a:effectLst/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476" y="4487620"/>
            <a:ext cx="197344" cy="189765"/>
          </a:xfrm>
          <a:prstGeom prst="rect">
            <a:avLst/>
          </a:prstGeom>
          <a:effectLst/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008" y="4487620"/>
            <a:ext cx="197344" cy="189765"/>
          </a:xfrm>
          <a:prstGeom prst="rect">
            <a:avLst/>
          </a:prstGeom>
          <a:effectLst/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840" y="4682989"/>
            <a:ext cx="160615" cy="158575"/>
          </a:xfrm>
          <a:prstGeom prst="rect">
            <a:avLst/>
          </a:prstGeom>
          <a:effectLst/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216" y="4682989"/>
            <a:ext cx="160615" cy="158575"/>
          </a:xfrm>
          <a:prstGeom prst="rect">
            <a:avLst/>
          </a:prstGeom>
          <a:effectLst/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6122" y="4298686"/>
            <a:ext cx="197344" cy="189764"/>
          </a:xfrm>
          <a:prstGeom prst="rect">
            <a:avLst/>
          </a:prstGeom>
          <a:effectLst/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654" y="4298686"/>
            <a:ext cx="197344" cy="189764"/>
          </a:xfrm>
          <a:prstGeom prst="rect">
            <a:avLst/>
          </a:prstGeom>
          <a:effectLst/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4486" y="4494055"/>
            <a:ext cx="160615" cy="158574"/>
          </a:xfrm>
          <a:prstGeom prst="rect">
            <a:avLst/>
          </a:prstGeom>
          <a:effectLst/>
        </p:spPr>
      </p:pic>
      <p:sp>
        <p:nvSpPr>
          <p:cNvPr id="47" name="Content Placeholder 7"/>
          <p:cNvSpPr txBox="1">
            <a:spLocks/>
          </p:cNvSpPr>
          <p:nvPr/>
        </p:nvSpPr>
        <p:spPr>
          <a:xfrm>
            <a:off x="833169" y="4444618"/>
            <a:ext cx="4439633" cy="1517270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Nikita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a new swimsuit for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$30.10 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and a pool toy for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$10.50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combination of money did Nikita use to pay for her items?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sp>
        <p:nvSpPr>
          <p:cNvPr id="80" name="Oval 79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>
                <a:latin typeface="Baloo" charset="0"/>
                <a:ea typeface="Baloo" charset="0"/>
                <a:cs typeface="Baloo" charset="0"/>
              </a:rPr>
              <a:t>12</a:t>
            </a:r>
            <a:endParaRPr lang="en-US" sz="27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1" name="Rounded Rectangle 80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ounded Rectangle 119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BA10124-A82E-D245-BA40-259029CECF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513" y="1802445"/>
            <a:ext cx="783843" cy="37194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2B2248C-A635-3E44-8DE2-A8007B09AA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215" y="1424987"/>
            <a:ext cx="804713" cy="36341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595A011-B83A-974E-8F62-337B90417A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513" y="2196145"/>
            <a:ext cx="783843" cy="37194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7E5096F-B1C0-164B-8CE2-5B98DADB71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963" y="1998182"/>
            <a:ext cx="783843" cy="37194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F140EBB-8639-C442-BE5D-CE3A884361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665" y="1620724"/>
            <a:ext cx="804713" cy="36341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099B51A-4B6A-3747-8581-30721A2A71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69" y="4853987"/>
            <a:ext cx="783843" cy="37194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8A2644C-F8DF-9C4B-B10C-11CE2F03AA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71" y="4476529"/>
            <a:ext cx="804713" cy="36341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DE57C2A-677D-4342-A9F1-CA165A3377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13" y="5056724"/>
            <a:ext cx="783843" cy="37194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828E647-FD8C-9844-9443-37F1747A57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115" y="4679266"/>
            <a:ext cx="804713" cy="3634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0077955-4738-F140-88C0-C1CB787C1A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115" y="4298266"/>
            <a:ext cx="804713" cy="36341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57DE9B8-994D-E146-B656-AC1D2B98D6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13" y="5450424"/>
            <a:ext cx="783843" cy="37194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1136D54-77D5-DA40-9D88-45FFD7C8E0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215" y="1037637"/>
            <a:ext cx="804713" cy="36341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E6FFD50-9678-4642-BAFF-6DD878CF2D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665" y="1246074"/>
            <a:ext cx="804713" cy="36341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48A5F20-076A-1844-BBDA-D05FF7AE45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69" y="5254037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ontent Placeholder 7"/>
          <p:cNvSpPr txBox="1">
            <a:spLocks/>
          </p:cNvSpPr>
          <p:nvPr/>
        </p:nvSpPr>
        <p:spPr>
          <a:xfrm>
            <a:off x="834376" y="3062514"/>
            <a:ext cx="4439633" cy="2586446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Nikita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a new swimsuit for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$30.10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and a pool toy for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$10.50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Total cost = $40.60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10c = 20c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20c = 40c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$10 = $20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$20 = $20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20c + 40c + $20 + $20 = $40.60</a:t>
            </a:r>
            <a:endParaRPr lang="en-AU" sz="1800" b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382" y="1247199"/>
            <a:ext cx="197344" cy="189764"/>
          </a:xfrm>
          <a:prstGeom prst="rect">
            <a:avLst/>
          </a:prstGeom>
          <a:effectLst/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746" y="1442567"/>
            <a:ext cx="160615" cy="158574"/>
          </a:xfrm>
          <a:prstGeom prst="rect">
            <a:avLst/>
          </a:prstGeom>
          <a:effectLst/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122" y="1442567"/>
            <a:ext cx="160615" cy="158574"/>
          </a:xfrm>
          <a:prstGeom prst="rect">
            <a:avLst/>
          </a:prstGeom>
          <a:effectLst/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476" y="4487620"/>
            <a:ext cx="197344" cy="189765"/>
          </a:xfrm>
          <a:prstGeom prst="rect">
            <a:avLst/>
          </a:prstGeom>
          <a:effectLst/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008" y="4487620"/>
            <a:ext cx="197344" cy="189765"/>
          </a:xfrm>
          <a:prstGeom prst="rect">
            <a:avLst/>
          </a:prstGeom>
          <a:effectLst/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840" y="4682989"/>
            <a:ext cx="160615" cy="158575"/>
          </a:xfrm>
          <a:prstGeom prst="rect">
            <a:avLst/>
          </a:prstGeom>
          <a:effectLst/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216" y="4682989"/>
            <a:ext cx="160615" cy="158575"/>
          </a:xfrm>
          <a:prstGeom prst="rect">
            <a:avLst/>
          </a:prstGeom>
          <a:effectLst/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6122" y="4298686"/>
            <a:ext cx="197344" cy="189764"/>
          </a:xfrm>
          <a:prstGeom prst="rect">
            <a:avLst/>
          </a:prstGeom>
          <a:effectLst/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654" y="4298686"/>
            <a:ext cx="197344" cy="189764"/>
          </a:xfrm>
          <a:prstGeom prst="rect">
            <a:avLst/>
          </a:prstGeom>
          <a:effectLst/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4486" y="4494055"/>
            <a:ext cx="160615" cy="158574"/>
          </a:xfrm>
          <a:prstGeom prst="rect">
            <a:avLst/>
          </a:prstGeom>
          <a:effectLst/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476" y="1044816"/>
            <a:ext cx="197344" cy="189764"/>
          </a:xfrm>
          <a:prstGeom prst="rect">
            <a:avLst/>
          </a:prstGeom>
          <a:effectLst/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008" y="1044816"/>
            <a:ext cx="197344" cy="189764"/>
          </a:xfrm>
          <a:prstGeom prst="rect">
            <a:avLst/>
          </a:prstGeom>
          <a:effectLst/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840" y="1240185"/>
            <a:ext cx="160615" cy="158574"/>
          </a:xfrm>
          <a:prstGeom prst="rect">
            <a:avLst/>
          </a:prstGeom>
          <a:effectLst/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216" y="1240185"/>
            <a:ext cx="160615" cy="158574"/>
          </a:xfrm>
          <a:prstGeom prst="rect">
            <a:avLst/>
          </a:prstGeom>
          <a:effectLst/>
        </p:spPr>
      </p:pic>
      <p:sp>
        <p:nvSpPr>
          <p:cNvPr id="60" name="Oval 59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>
                <a:latin typeface="Baloo" charset="0"/>
                <a:ea typeface="Baloo" charset="0"/>
                <a:cs typeface="Baloo" charset="0"/>
              </a:rPr>
              <a:t>12</a:t>
            </a:r>
            <a:endParaRPr lang="en-US" sz="2700" dirty="0"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3715794-4F0C-ED4A-A34C-3B982566D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513" y="1802445"/>
            <a:ext cx="783843" cy="3719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D3B67E-DA22-B445-BC48-EA0CFDC9AC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215" y="1424987"/>
            <a:ext cx="804713" cy="3634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490C798-20F4-3948-9F40-18D90D4FC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513" y="2196145"/>
            <a:ext cx="783843" cy="3719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1F14D25-36B1-EC45-8209-E1201508D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963" y="1998182"/>
            <a:ext cx="783843" cy="3719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03D0203-AB90-6741-9AA0-E4C0A5A77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665" y="1620724"/>
            <a:ext cx="804713" cy="3634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60C7F16-148A-4F43-8D2D-D8B93DE1D0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69" y="4853987"/>
            <a:ext cx="783843" cy="37194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A5C23CB-58C3-214C-928C-6331410058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71" y="4476529"/>
            <a:ext cx="804713" cy="36341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5C9234D-064A-1B40-8C1F-118D223059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13" y="5056724"/>
            <a:ext cx="783843" cy="37194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82086CF-6FBE-464F-B5E9-18839CFA0C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115" y="4679266"/>
            <a:ext cx="804713" cy="36341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408DC94-FD91-7F4A-8763-484A8A8A7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115" y="4298266"/>
            <a:ext cx="804713" cy="36341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4C5B4F1-3636-A149-A44B-931F48C69C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13" y="5450424"/>
            <a:ext cx="783843" cy="3719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66F2DBF-64EC-234F-9F44-F9D637DC1B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215" y="1037637"/>
            <a:ext cx="804713" cy="36341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AEE7AE5-F0E5-F74A-9881-9BEC6499C0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665" y="1246074"/>
            <a:ext cx="804713" cy="36341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C5FF6DA-4C8D-6D4D-A25A-49369EE979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69" y="5254037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8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051" y="1516739"/>
            <a:ext cx="226835" cy="217588"/>
          </a:xfrm>
          <a:prstGeom prst="rect">
            <a:avLst/>
          </a:prstGeom>
          <a:effectLst/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960" y="1516739"/>
            <a:ext cx="226835" cy="217588"/>
          </a:xfrm>
          <a:prstGeom prst="rect">
            <a:avLst/>
          </a:prstGeom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674" y="1058052"/>
            <a:ext cx="171397" cy="171396"/>
          </a:xfrm>
          <a:prstGeom prst="rect">
            <a:avLst/>
          </a:prstGeom>
          <a:effectLst/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744" y="1264131"/>
            <a:ext cx="215550" cy="215550"/>
          </a:xfrm>
          <a:prstGeom prst="rect">
            <a:avLst/>
          </a:prstGeom>
          <a:effectLst/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63" y="1058052"/>
            <a:ext cx="714390" cy="355478"/>
          </a:xfrm>
          <a:prstGeom prst="rect">
            <a:avLst/>
          </a:prstGeom>
          <a:effectLst/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63" y="1440581"/>
            <a:ext cx="714390" cy="355478"/>
          </a:xfrm>
          <a:prstGeom prst="rect">
            <a:avLst/>
          </a:prstGeom>
          <a:effectLst/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63" y="1823110"/>
            <a:ext cx="714390" cy="355478"/>
          </a:xfrm>
          <a:prstGeom prst="rect">
            <a:avLst/>
          </a:prstGeom>
          <a:effectLst/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63" y="2205638"/>
            <a:ext cx="714390" cy="355478"/>
          </a:xfrm>
          <a:prstGeom prst="rect">
            <a:avLst/>
          </a:prstGeom>
          <a:effectLst/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091" y="1707630"/>
            <a:ext cx="227263" cy="217998"/>
          </a:xfrm>
          <a:prstGeom prst="rect">
            <a:avLst/>
          </a:prstGeom>
          <a:effectLst/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737" y="1248078"/>
            <a:ext cx="171720" cy="171719"/>
          </a:xfrm>
          <a:prstGeom prst="rect">
            <a:avLst/>
          </a:prstGeom>
          <a:effectLst/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1777" y="1454545"/>
            <a:ext cx="215957" cy="215956"/>
          </a:xfrm>
          <a:prstGeom prst="rect">
            <a:avLst/>
          </a:prstGeom>
          <a:effectLst/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734" y="1248078"/>
            <a:ext cx="171720" cy="171719"/>
          </a:xfrm>
          <a:prstGeom prst="rect">
            <a:avLst/>
          </a:prstGeom>
          <a:effectLst/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485" y="1454545"/>
            <a:ext cx="215957" cy="215956"/>
          </a:xfrm>
          <a:prstGeom prst="rect">
            <a:avLst/>
          </a:prstGeom>
          <a:effectLst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209" y="1248078"/>
            <a:ext cx="715738" cy="356148"/>
          </a:xfrm>
          <a:prstGeom prst="rect">
            <a:avLst/>
          </a:prstGeom>
          <a:effectLst/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209" y="1629874"/>
            <a:ext cx="715738" cy="356148"/>
          </a:xfrm>
          <a:prstGeom prst="rect">
            <a:avLst/>
          </a:prstGeom>
          <a:effectLst/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209" y="2014943"/>
            <a:ext cx="715738" cy="356148"/>
          </a:xfrm>
          <a:prstGeom prst="rect">
            <a:avLst/>
          </a:prstGeom>
          <a:effectLst/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020" y="4953978"/>
            <a:ext cx="226835" cy="217588"/>
          </a:xfrm>
          <a:prstGeom prst="rect">
            <a:avLst/>
          </a:prstGeom>
          <a:effectLst/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643" y="4495291"/>
            <a:ext cx="171397" cy="171396"/>
          </a:xfrm>
          <a:prstGeom prst="rect">
            <a:avLst/>
          </a:prstGeom>
          <a:effectLst/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713" y="4701370"/>
            <a:ext cx="215551" cy="215550"/>
          </a:xfrm>
          <a:prstGeom prst="rect">
            <a:avLst/>
          </a:prstGeom>
          <a:effectLst/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264" y="4495291"/>
            <a:ext cx="171397" cy="171396"/>
          </a:xfrm>
          <a:prstGeom prst="rect">
            <a:avLst/>
          </a:prstGeom>
          <a:effectLst/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992" y="4953978"/>
            <a:ext cx="226835" cy="217588"/>
          </a:xfrm>
          <a:prstGeom prst="rect">
            <a:avLst/>
          </a:prstGeom>
          <a:effectLst/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32" y="4495291"/>
            <a:ext cx="714391" cy="355478"/>
          </a:xfrm>
          <a:prstGeom prst="rect">
            <a:avLst/>
          </a:prstGeom>
          <a:effectLst/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32" y="4876368"/>
            <a:ext cx="714391" cy="355478"/>
          </a:xfrm>
          <a:prstGeom prst="rect">
            <a:avLst/>
          </a:prstGeom>
          <a:effectLst/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32" y="5255819"/>
            <a:ext cx="714391" cy="355478"/>
          </a:xfrm>
          <a:prstGeom prst="rect">
            <a:avLst/>
          </a:prstGeom>
          <a:effectLst/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007" y="5143703"/>
            <a:ext cx="226835" cy="217588"/>
          </a:xfrm>
          <a:prstGeom prst="rect">
            <a:avLst/>
          </a:prstGeom>
          <a:effectLst/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1630" y="4685017"/>
            <a:ext cx="171397" cy="171396"/>
          </a:xfrm>
          <a:prstGeom prst="rect">
            <a:avLst/>
          </a:prstGeom>
          <a:effectLst/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700" y="4891095"/>
            <a:ext cx="215550" cy="215550"/>
          </a:xfrm>
          <a:prstGeom prst="rect">
            <a:avLst/>
          </a:prstGeom>
          <a:effectLst/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50" y="4685017"/>
            <a:ext cx="171397" cy="171396"/>
          </a:xfrm>
          <a:prstGeom prst="rect">
            <a:avLst/>
          </a:prstGeom>
          <a:effectLst/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979" y="5143703"/>
            <a:ext cx="226835" cy="217588"/>
          </a:xfrm>
          <a:prstGeom prst="rect">
            <a:avLst/>
          </a:prstGeom>
          <a:effectLst/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734" y="4685017"/>
            <a:ext cx="171397" cy="171396"/>
          </a:xfrm>
          <a:prstGeom prst="rect">
            <a:avLst/>
          </a:prstGeom>
          <a:effectLst/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520" y="4685017"/>
            <a:ext cx="714390" cy="355477"/>
          </a:xfrm>
          <a:prstGeom prst="rect">
            <a:avLst/>
          </a:prstGeom>
          <a:effectLst/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520" y="5066094"/>
            <a:ext cx="714390" cy="355477"/>
          </a:xfrm>
          <a:prstGeom prst="rect">
            <a:avLst/>
          </a:prstGeom>
          <a:effectLst/>
        </p:spPr>
      </p:pic>
      <p:sp>
        <p:nvSpPr>
          <p:cNvPr id="59" name="Oval 58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13</a:t>
            </a:r>
          </a:p>
        </p:txBody>
      </p:sp>
      <p:sp>
        <p:nvSpPr>
          <p:cNvPr id="60" name="Content Placeholder 7"/>
          <p:cNvSpPr txBox="1">
            <a:spLocks/>
          </p:cNvSpPr>
          <p:nvPr/>
        </p:nvSpPr>
        <p:spPr>
          <a:xfrm>
            <a:off x="833169" y="4444618"/>
            <a:ext cx="4439633" cy="1517270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Oliver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six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new tennis balls for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$3.50 each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combination of money did Oliver use to pay for his items?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sp>
        <p:nvSpPr>
          <p:cNvPr id="121" name="Rounded Rectangle 120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ounded Rectangle 121">
            <a:hlinkClick r:id="" action="ppaction://hlinkshowjump?jump=nextslide">
              <a:snd r:embed="rId8" name="Chimes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ounded Rectangle 122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ounded Rectangle 123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ontent Placeholder 7"/>
          <p:cNvSpPr txBox="1">
            <a:spLocks/>
          </p:cNvSpPr>
          <p:nvPr/>
        </p:nvSpPr>
        <p:spPr>
          <a:xfrm>
            <a:off x="834376" y="3055257"/>
            <a:ext cx="4439633" cy="2593703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Oliver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</a:t>
            </a:r>
            <a:r>
              <a:rPr lang="en-US" sz="1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six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new tennis balls for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$3.50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each.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Total cost = $21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50c = $1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$1 = $1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$2 = $4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3 x $5 = $15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 + $1 + $4 + $15 = $21</a:t>
            </a:r>
            <a:endParaRPr lang="en-AU" sz="1800" b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051" y="1516739"/>
            <a:ext cx="226835" cy="217588"/>
          </a:xfrm>
          <a:prstGeom prst="rect">
            <a:avLst/>
          </a:prstGeom>
          <a:effectLst/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960" y="1516739"/>
            <a:ext cx="226835" cy="217588"/>
          </a:xfrm>
          <a:prstGeom prst="rect">
            <a:avLst/>
          </a:prstGeom>
          <a:effectLst/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674" y="1058052"/>
            <a:ext cx="171397" cy="171396"/>
          </a:xfrm>
          <a:prstGeom prst="rect">
            <a:avLst/>
          </a:prstGeom>
          <a:effectLst/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744" y="1264131"/>
            <a:ext cx="215550" cy="215550"/>
          </a:xfrm>
          <a:prstGeom prst="rect">
            <a:avLst/>
          </a:prstGeom>
          <a:effectLst/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63" y="1058052"/>
            <a:ext cx="714390" cy="355478"/>
          </a:xfrm>
          <a:prstGeom prst="rect">
            <a:avLst/>
          </a:prstGeom>
          <a:effectLst/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63" y="1439129"/>
            <a:ext cx="714390" cy="355478"/>
          </a:xfrm>
          <a:prstGeom prst="rect">
            <a:avLst/>
          </a:prstGeom>
          <a:effectLst/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63" y="1822384"/>
            <a:ext cx="714390" cy="355478"/>
          </a:xfrm>
          <a:prstGeom prst="rect">
            <a:avLst/>
          </a:prstGeom>
          <a:effectLst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63" y="2205638"/>
            <a:ext cx="714390" cy="355478"/>
          </a:xfrm>
          <a:prstGeom prst="rect">
            <a:avLst/>
          </a:prstGeom>
          <a:effectLst/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091" y="1707630"/>
            <a:ext cx="227263" cy="217998"/>
          </a:xfrm>
          <a:prstGeom prst="rect">
            <a:avLst/>
          </a:prstGeom>
          <a:effectLst/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737" y="1248078"/>
            <a:ext cx="171720" cy="171719"/>
          </a:xfrm>
          <a:prstGeom prst="rect">
            <a:avLst/>
          </a:prstGeom>
          <a:effectLst/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1777" y="1454545"/>
            <a:ext cx="215957" cy="215956"/>
          </a:xfrm>
          <a:prstGeom prst="rect">
            <a:avLst/>
          </a:prstGeom>
          <a:effectLst/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734" y="1248078"/>
            <a:ext cx="171720" cy="171719"/>
          </a:xfrm>
          <a:prstGeom prst="rect">
            <a:avLst/>
          </a:prstGeom>
          <a:effectLst/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485" y="1454545"/>
            <a:ext cx="215957" cy="215956"/>
          </a:xfrm>
          <a:prstGeom prst="rect">
            <a:avLst/>
          </a:prstGeom>
          <a:effectLst/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209" y="1248078"/>
            <a:ext cx="715738" cy="356148"/>
          </a:xfrm>
          <a:prstGeom prst="rect">
            <a:avLst/>
          </a:prstGeom>
          <a:effectLst/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209" y="1629874"/>
            <a:ext cx="715738" cy="356148"/>
          </a:xfrm>
          <a:prstGeom prst="rect">
            <a:avLst/>
          </a:prstGeom>
          <a:effectLst/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209" y="2014943"/>
            <a:ext cx="715738" cy="356148"/>
          </a:xfrm>
          <a:prstGeom prst="rect">
            <a:avLst/>
          </a:prstGeom>
          <a:effectLst/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020" y="4953978"/>
            <a:ext cx="226835" cy="217588"/>
          </a:xfrm>
          <a:prstGeom prst="rect">
            <a:avLst/>
          </a:prstGeom>
          <a:effectLst/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643" y="4495291"/>
            <a:ext cx="171397" cy="171396"/>
          </a:xfrm>
          <a:prstGeom prst="rect">
            <a:avLst/>
          </a:prstGeom>
          <a:effectLst/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713" y="4701370"/>
            <a:ext cx="215551" cy="215550"/>
          </a:xfrm>
          <a:prstGeom prst="rect">
            <a:avLst/>
          </a:prstGeom>
          <a:effectLst/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264" y="4495291"/>
            <a:ext cx="171397" cy="171396"/>
          </a:xfrm>
          <a:prstGeom prst="rect">
            <a:avLst/>
          </a:prstGeom>
          <a:effectLst/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992" y="4953978"/>
            <a:ext cx="226835" cy="217588"/>
          </a:xfrm>
          <a:prstGeom prst="rect">
            <a:avLst/>
          </a:prstGeom>
          <a:effectLst/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32" y="4495291"/>
            <a:ext cx="714391" cy="355478"/>
          </a:xfrm>
          <a:prstGeom prst="rect">
            <a:avLst/>
          </a:prstGeom>
          <a:effectLst/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32" y="4876368"/>
            <a:ext cx="714391" cy="355478"/>
          </a:xfrm>
          <a:prstGeom prst="rect">
            <a:avLst/>
          </a:prstGeom>
          <a:effectLst/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32" y="5255819"/>
            <a:ext cx="714391" cy="355478"/>
          </a:xfrm>
          <a:prstGeom prst="rect">
            <a:avLst/>
          </a:prstGeom>
          <a:effectLst/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007" y="5143703"/>
            <a:ext cx="226835" cy="217588"/>
          </a:xfrm>
          <a:prstGeom prst="rect">
            <a:avLst/>
          </a:prstGeom>
          <a:effectLst/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1630" y="4685017"/>
            <a:ext cx="171397" cy="171396"/>
          </a:xfrm>
          <a:prstGeom prst="rect">
            <a:avLst/>
          </a:prstGeom>
          <a:effectLst/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700" y="4891095"/>
            <a:ext cx="215550" cy="215550"/>
          </a:xfrm>
          <a:prstGeom prst="rect">
            <a:avLst/>
          </a:prstGeom>
          <a:effectLst/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50" y="4685017"/>
            <a:ext cx="171397" cy="171396"/>
          </a:xfrm>
          <a:prstGeom prst="rect">
            <a:avLst/>
          </a:prstGeom>
          <a:effectLst/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979" y="5143703"/>
            <a:ext cx="226835" cy="217588"/>
          </a:xfrm>
          <a:prstGeom prst="rect">
            <a:avLst/>
          </a:prstGeom>
          <a:effectLst/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734" y="4685017"/>
            <a:ext cx="171397" cy="171396"/>
          </a:xfrm>
          <a:prstGeom prst="rect">
            <a:avLst/>
          </a:prstGeom>
          <a:effectLst/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520" y="4685017"/>
            <a:ext cx="714390" cy="355477"/>
          </a:xfrm>
          <a:prstGeom prst="rect">
            <a:avLst/>
          </a:prstGeom>
          <a:effectLst/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520" y="5066094"/>
            <a:ext cx="714390" cy="355477"/>
          </a:xfrm>
          <a:prstGeom prst="rect">
            <a:avLst/>
          </a:prstGeom>
          <a:effectLst/>
        </p:spPr>
      </p:pic>
      <p:sp>
        <p:nvSpPr>
          <p:cNvPr id="63" name="Oval 62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4752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56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>
                <a:latin typeface="Baloo" charset="0"/>
                <a:ea typeface="Baloo" charset="0"/>
                <a:cs typeface="Baloo" charset="0"/>
              </a:rPr>
              <a:t>14</a:t>
            </a:r>
            <a:endParaRPr lang="en-US" sz="27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54" name="Content Placeholder 7"/>
          <p:cNvSpPr txBox="1">
            <a:spLocks/>
          </p:cNvSpPr>
          <p:nvPr/>
        </p:nvSpPr>
        <p:spPr>
          <a:xfrm>
            <a:off x="833169" y="4444618"/>
            <a:ext cx="4439633" cy="1517270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Ruby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five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new bracelets for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$2.20 each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combination of money did Ruby use to pay for her items?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052" y="1627017"/>
            <a:ext cx="226835" cy="217588"/>
          </a:xfrm>
          <a:prstGeom prst="rect">
            <a:avLst/>
          </a:prstGeom>
          <a:effectLst/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961" y="1627017"/>
            <a:ext cx="226835" cy="217588"/>
          </a:xfrm>
          <a:prstGeom prst="rect">
            <a:avLst/>
          </a:prstGeom>
          <a:effectLst/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675" y="1441307"/>
            <a:ext cx="171397" cy="171396"/>
          </a:xfrm>
          <a:prstGeom prst="rect">
            <a:avLst/>
          </a:prstGeom>
          <a:effectLst/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63" y="1441307"/>
            <a:ext cx="714391" cy="355478"/>
          </a:xfrm>
          <a:prstGeom prst="rect">
            <a:avLst/>
          </a:prstGeom>
          <a:effectLst/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63" y="1822384"/>
            <a:ext cx="714391" cy="355478"/>
          </a:xfrm>
          <a:prstGeom prst="rect">
            <a:avLst/>
          </a:prstGeom>
          <a:effectLst/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675" y="1858920"/>
            <a:ext cx="195628" cy="188114"/>
          </a:xfrm>
          <a:prstGeom prst="rect">
            <a:avLst/>
          </a:prstGeom>
          <a:effectLst/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303" y="1858920"/>
            <a:ext cx="195628" cy="188114"/>
          </a:xfrm>
          <a:prstGeom prst="rect">
            <a:avLst/>
          </a:prstGeom>
          <a:effectLst/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519" y="1596171"/>
            <a:ext cx="226835" cy="217588"/>
          </a:xfrm>
          <a:prstGeom prst="rect">
            <a:avLst/>
          </a:prstGeom>
          <a:effectLst/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142" y="1410461"/>
            <a:ext cx="171397" cy="171396"/>
          </a:xfrm>
          <a:prstGeom prst="rect">
            <a:avLst/>
          </a:prstGeom>
          <a:effectLst/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9197" y="1410461"/>
            <a:ext cx="171397" cy="171396"/>
          </a:xfrm>
          <a:prstGeom prst="rect">
            <a:avLst/>
          </a:prstGeom>
          <a:effectLst/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030" y="1410461"/>
            <a:ext cx="714391" cy="355478"/>
          </a:xfrm>
          <a:prstGeom prst="rect">
            <a:avLst/>
          </a:prstGeom>
          <a:effectLst/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030" y="1791538"/>
            <a:ext cx="714391" cy="355478"/>
          </a:xfrm>
          <a:prstGeom prst="rect">
            <a:avLst/>
          </a:prstGeom>
          <a:effectLst/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142" y="1828074"/>
            <a:ext cx="195628" cy="188114"/>
          </a:xfrm>
          <a:prstGeom prst="rect">
            <a:avLst/>
          </a:prstGeom>
          <a:effectLst/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0769" y="1828074"/>
            <a:ext cx="195628" cy="188114"/>
          </a:xfrm>
          <a:prstGeom prst="rect">
            <a:avLst/>
          </a:prstGeom>
          <a:effectLst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326" y="1828074"/>
            <a:ext cx="195628" cy="188114"/>
          </a:xfrm>
          <a:prstGeom prst="rect">
            <a:avLst/>
          </a:prstGeom>
          <a:effectLst/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4993" y="1828074"/>
            <a:ext cx="195628" cy="188114"/>
          </a:xfrm>
          <a:prstGeom prst="rect">
            <a:avLst/>
          </a:prstGeom>
          <a:effectLst/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142" y="2020593"/>
            <a:ext cx="195628" cy="188114"/>
          </a:xfrm>
          <a:prstGeom prst="rect">
            <a:avLst/>
          </a:prstGeom>
          <a:effectLst/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136" y="4870727"/>
            <a:ext cx="226835" cy="217588"/>
          </a:xfrm>
          <a:prstGeom prst="rect">
            <a:avLst/>
          </a:prstGeom>
          <a:effectLst/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759" y="4685017"/>
            <a:ext cx="171397" cy="171396"/>
          </a:xfrm>
          <a:prstGeom prst="rect">
            <a:avLst/>
          </a:prstGeom>
          <a:effectLst/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814" y="4685017"/>
            <a:ext cx="171397" cy="171396"/>
          </a:xfrm>
          <a:prstGeom prst="rect">
            <a:avLst/>
          </a:prstGeom>
          <a:effectLst/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647" y="4685017"/>
            <a:ext cx="714391" cy="355478"/>
          </a:xfrm>
          <a:prstGeom prst="rect">
            <a:avLst/>
          </a:prstGeom>
          <a:effectLst/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647" y="5066094"/>
            <a:ext cx="714391" cy="355478"/>
          </a:xfrm>
          <a:prstGeom prst="rect">
            <a:avLst/>
          </a:prstGeom>
          <a:effectLst/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759" y="5102630"/>
            <a:ext cx="195628" cy="188114"/>
          </a:xfrm>
          <a:prstGeom prst="rect">
            <a:avLst/>
          </a:prstGeom>
          <a:effectLst/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422" y="4870727"/>
            <a:ext cx="226835" cy="217588"/>
          </a:xfrm>
          <a:prstGeom prst="rect">
            <a:avLst/>
          </a:prstGeom>
          <a:effectLst/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876" y="4870727"/>
            <a:ext cx="226835" cy="217588"/>
          </a:xfrm>
          <a:prstGeom prst="rect">
            <a:avLst/>
          </a:prstGeom>
          <a:effectLst/>
        </p:spPr>
      </p:pic>
      <p:sp>
        <p:nvSpPr>
          <p:cNvPr id="70" name="Rounded Rectangle 69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ounded Rectangle 82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ounded Rectangle 83">
            <a:hlinkClick r:id="" action="ppaction://hlinkshowjump?jump=nextslide">
              <a:snd r:embed="rId8" name="Chimes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712" y="4836487"/>
            <a:ext cx="226835" cy="217588"/>
          </a:xfrm>
          <a:prstGeom prst="rect">
            <a:avLst/>
          </a:prstGeom>
          <a:effectLst/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335" y="4650777"/>
            <a:ext cx="171397" cy="171396"/>
          </a:xfrm>
          <a:prstGeom prst="rect">
            <a:avLst/>
          </a:prstGeom>
          <a:effectLst/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390" y="4650777"/>
            <a:ext cx="171397" cy="171396"/>
          </a:xfrm>
          <a:prstGeom prst="rect">
            <a:avLst/>
          </a:prstGeom>
          <a:effectLst/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223" y="4650777"/>
            <a:ext cx="714391" cy="355478"/>
          </a:xfrm>
          <a:prstGeom prst="rect">
            <a:avLst/>
          </a:prstGeom>
          <a:effectLst/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335" y="5068390"/>
            <a:ext cx="195628" cy="188114"/>
          </a:xfrm>
          <a:prstGeom prst="rect">
            <a:avLst/>
          </a:prstGeom>
          <a:effectLst/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962" y="5068390"/>
            <a:ext cx="195628" cy="188114"/>
          </a:xfrm>
          <a:prstGeom prst="rect">
            <a:avLst/>
          </a:prstGeom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519" y="5068390"/>
            <a:ext cx="195628" cy="188114"/>
          </a:xfrm>
          <a:prstGeom prst="rect">
            <a:avLst/>
          </a:prstGeom>
          <a:effectLst/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186" y="5068390"/>
            <a:ext cx="195628" cy="188114"/>
          </a:xfrm>
          <a:prstGeom prst="rect">
            <a:avLst/>
          </a:prstGeom>
          <a:effectLst/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335" y="5260909"/>
            <a:ext cx="195628" cy="188114"/>
          </a:xfrm>
          <a:prstGeom prst="rect">
            <a:avLst/>
          </a:prstGeom>
          <a:effectLst/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104" y="4836487"/>
            <a:ext cx="226835" cy="21758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7986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182" y="2037246"/>
            <a:ext cx="722892" cy="359708"/>
          </a:xfrm>
          <a:prstGeom prst="rect">
            <a:avLst/>
          </a:prstGeom>
          <a:effectLst/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429" y="1484425"/>
            <a:ext cx="166779" cy="166779"/>
          </a:xfrm>
          <a:prstGeom prst="rect">
            <a:avLst/>
          </a:prstGeom>
          <a:effectLst/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0928" y="1244406"/>
            <a:ext cx="209744" cy="209744"/>
          </a:xfrm>
          <a:prstGeom prst="rect">
            <a:avLst/>
          </a:prstGeom>
          <a:effectLst/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477" y="5088288"/>
            <a:ext cx="722893" cy="359709"/>
          </a:xfrm>
          <a:prstGeom prst="rect">
            <a:avLst/>
          </a:prstGeom>
          <a:effectLst/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724" y="4535467"/>
            <a:ext cx="166779" cy="166779"/>
          </a:xfrm>
          <a:prstGeom prst="rect">
            <a:avLst/>
          </a:prstGeom>
          <a:effectLst/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223" y="4295448"/>
            <a:ext cx="209744" cy="209744"/>
          </a:xfrm>
          <a:prstGeom prst="rect">
            <a:avLst/>
          </a:prstGeom>
          <a:effectLst/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740" y="4295448"/>
            <a:ext cx="209744" cy="209744"/>
          </a:xfrm>
          <a:prstGeom prst="rect">
            <a:avLst/>
          </a:prstGeom>
          <a:effectLst/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477" y="5476103"/>
            <a:ext cx="722893" cy="359709"/>
          </a:xfrm>
          <a:prstGeom prst="rect">
            <a:avLst/>
          </a:prstGeom>
          <a:effectLst/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6431" y="1838628"/>
            <a:ext cx="722893" cy="359708"/>
          </a:xfrm>
          <a:prstGeom prst="rect">
            <a:avLst/>
          </a:prstGeom>
          <a:effectLst/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678" y="1685675"/>
            <a:ext cx="166779" cy="166779"/>
          </a:xfrm>
          <a:prstGeom prst="rect">
            <a:avLst/>
          </a:prstGeom>
          <a:effectLst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1177" y="1445656"/>
            <a:ext cx="209744" cy="209744"/>
          </a:xfrm>
          <a:prstGeom prst="rect">
            <a:avLst/>
          </a:prstGeom>
          <a:effectLst/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053" y="1685675"/>
            <a:ext cx="166779" cy="166779"/>
          </a:xfrm>
          <a:prstGeom prst="rect">
            <a:avLst/>
          </a:prstGeom>
          <a:effectLst/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346" y="5295217"/>
            <a:ext cx="722893" cy="359708"/>
          </a:xfrm>
          <a:prstGeom prst="rect">
            <a:avLst/>
          </a:prstGeom>
          <a:effectLst/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593" y="4742396"/>
            <a:ext cx="166779" cy="166779"/>
          </a:xfrm>
          <a:prstGeom prst="rect">
            <a:avLst/>
          </a:prstGeom>
          <a:effectLst/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92" y="4502377"/>
            <a:ext cx="209744" cy="209744"/>
          </a:xfrm>
          <a:prstGeom prst="rect">
            <a:avLst/>
          </a:prstGeom>
          <a:effectLst/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1609" y="4502377"/>
            <a:ext cx="209744" cy="209744"/>
          </a:xfrm>
          <a:prstGeom prst="rect">
            <a:avLst/>
          </a:prstGeom>
          <a:effectLst/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3162" y="4742396"/>
            <a:ext cx="166779" cy="166779"/>
          </a:xfrm>
          <a:prstGeom prst="rect">
            <a:avLst/>
          </a:prstGeom>
          <a:effectLst/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5139" y="4742396"/>
            <a:ext cx="166779" cy="166779"/>
          </a:xfrm>
          <a:prstGeom prst="rect">
            <a:avLst/>
          </a:prstGeom>
          <a:effectLst/>
        </p:spPr>
      </p:pic>
      <p:sp>
        <p:nvSpPr>
          <p:cNvPr id="89" name="Oval 88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1</a:t>
            </a:r>
          </a:p>
        </p:txBody>
      </p:sp>
      <p:sp>
        <p:nvSpPr>
          <p:cNvPr id="90" name="Conten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/>
              <a:t>John had $28 in his wallet.</a:t>
            </a:r>
          </a:p>
          <a:p>
            <a:r>
              <a:rPr lang="en-AU" dirty="0"/>
              <a:t>What did the money in his wallet look like?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400" cy="2642400"/>
          </a:xfrm>
          <a:prstGeom prst="rect">
            <a:avLst/>
          </a:prstGeom>
          <a:effectLst/>
        </p:spPr>
      </p:pic>
      <p:sp>
        <p:nvSpPr>
          <p:cNvPr id="2" name="Rounded Rectangle 1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ounded Rectangle 90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6E37D95-30F1-4C44-9D0F-5D66503531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15" y="1244407"/>
            <a:ext cx="778824" cy="36956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68D1DF-5766-634A-ACC8-026A72945C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15" y="1644457"/>
            <a:ext cx="778824" cy="3695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3D23811-2E28-DB46-9A57-BF2A8E3392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90" y="1444432"/>
            <a:ext cx="778824" cy="3695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D78B073-18B0-8544-ACB5-F598DBFBA2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384" y="4292999"/>
            <a:ext cx="778824" cy="3695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923DED-97BA-EB49-8B53-19B8EBAA91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384" y="4696224"/>
            <a:ext cx="778824" cy="3695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BC05607-4478-CA4B-876B-B8E0BBB5F3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84" y="4499374"/>
            <a:ext cx="778824" cy="36956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7C0137F-78BF-7448-923A-7442B6C659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46" y="4899179"/>
            <a:ext cx="778824" cy="36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ntent Placeholder 7"/>
          <p:cNvSpPr txBox="1">
            <a:spLocks/>
          </p:cNvSpPr>
          <p:nvPr/>
        </p:nvSpPr>
        <p:spPr>
          <a:xfrm>
            <a:off x="834376" y="3040743"/>
            <a:ext cx="4439633" cy="2608217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Ruby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five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new bracelets for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$2.20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each.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Total cost = $11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5 x 20c = $1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50c = $1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$2 = $4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$5 = $5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 + $1 + $4 + $5 = $11</a:t>
            </a:r>
            <a:endParaRPr lang="en-AU" sz="1800" b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052" y="1627017"/>
            <a:ext cx="226835" cy="217588"/>
          </a:xfrm>
          <a:prstGeom prst="rect">
            <a:avLst/>
          </a:prstGeom>
          <a:effectLst/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961" y="1627017"/>
            <a:ext cx="226835" cy="217588"/>
          </a:xfrm>
          <a:prstGeom prst="rect">
            <a:avLst/>
          </a:prstGeom>
          <a:effectLst/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675" y="1441307"/>
            <a:ext cx="171397" cy="171396"/>
          </a:xfrm>
          <a:prstGeom prst="rect">
            <a:avLst/>
          </a:prstGeom>
          <a:effectLst/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63" y="1441307"/>
            <a:ext cx="714391" cy="355478"/>
          </a:xfrm>
          <a:prstGeom prst="rect">
            <a:avLst/>
          </a:prstGeom>
          <a:effectLst/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63" y="1822384"/>
            <a:ext cx="714391" cy="355478"/>
          </a:xfrm>
          <a:prstGeom prst="rect">
            <a:avLst/>
          </a:prstGeom>
          <a:effectLst/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675" y="1858920"/>
            <a:ext cx="195628" cy="188114"/>
          </a:xfrm>
          <a:prstGeom prst="rect">
            <a:avLst/>
          </a:prstGeom>
          <a:effectLst/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303" y="1858920"/>
            <a:ext cx="195628" cy="188114"/>
          </a:xfrm>
          <a:prstGeom prst="rect">
            <a:avLst/>
          </a:prstGeom>
          <a:effectLst/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519" y="1596171"/>
            <a:ext cx="226835" cy="217588"/>
          </a:xfrm>
          <a:prstGeom prst="rect">
            <a:avLst/>
          </a:prstGeom>
          <a:effectLst/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142" y="1410461"/>
            <a:ext cx="171397" cy="171396"/>
          </a:xfrm>
          <a:prstGeom prst="rect">
            <a:avLst/>
          </a:prstGeom>
          <a:effectLst/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9197" y="1410461"/>
            <a:ext cx="171397" cy="171396"/>
          </a:xfrm>
          <a:prstGeom prst="rect">
            <a:avLst/>
          </a:prstGeom>
          <a:effectLst/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030" y="1410461"/>
            <a:ext cx="714391" cy="355478"/>
          </a:xfrm>
          <a:prstGeom prst="rect">
            <a:avLst/>
          </a:prstGeom>
          <a:effectLst/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030" y="1791538"/>
            <a:ext cx="714391" cy="355478"/>
          </a:xfrm>
          <a:prstGeom prst="rect">
            <a:avLst/>
          </a:prstGeom>
          <a:effectLst/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142" y="1828074"/>
            <a:ext cx="195628" cy="188114"/>
          </a:xfrm>
          <a:prstGeom prst="rect">
            <a:avLst/>
          </a:prstGeom>
          <a:effectLst/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0769" y="1828074"/>
            <a:ext cx="195628" cy="188114"/>
          </a:xfrm>
          <a:prstGeom prst="rect">
            <a:avLst/>
          </a:prstGeom>
          <a:effectLst/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326" y="1828074"/>
            <a:ext cx="195628" cy="188114"/>
          </a:xfrm>
          <a:prstGeom prst="rect">
            <a:avLst/>
          </a:prstGeom>
          <a:effectLst/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4993" y="1828074"/>
            <a:ext cx="195628" cy="188114"/>
          </a:xfrm>
          <a:prstGeom prst="rect">
            <a:avLst/>
          </a:prstGeom>
          <a:effectLst/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142" y="2020593"/>
            <a:ext cx="195628" cy="188114"/>
          </a:xfrm>
          <a:prstGeom prst="rect">
            <a:avLst/>
          </a:prstGeom>
          <a:effectLst/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136" y="4870727"/>
            <a:ext cx="226835" cy="217588"/>
          </a:xfrm>
          <a:prstGeom prst="rect">
            <a:avLst/>
          </a:prstGeom>
          <a:effectLst/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759" y="4685017"/>
            <a:ext cx="171397" cy="171396"/>
          </a:xfrm>
          <a:prstGeom prst="rect">
            <a:avLst/>
          </a:prstGeom>
          <a:effectLst/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814" y="4685017"/>
            <a:ext cx="171397" cy="171396"/>
          </a:xfrm>
          <a:prstGeom prst="rect">
            <a:avLst/>
          </a:prstGeom>
          <a:effectLst/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647" y="4685017"/>
            <a:ext cx="714391" cy="355478"/>
          </a:xfrm>
          <a:prstGeom prst="rect">
            <a:avLst/>
          </a:prstGeom>
          <a:effectLst/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647" y="5066094"/>
            <a:ext cx="714391" cy="355478"/>
          </a:xfrm>
          <a:prstGeom prst="rect">
            <a:avLst/>
          </a:prstGeom>
          <a:effectLst/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759" y="5102630"/>
            <a:ext cx="195628" cy="188114"/>
          </a:xfrm>
          <a:prstGeom prst="rect">
            <a:avLst/>
          </a:prstGeom>
          <a:effectLst/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422" y="4870727"/>
            <a:ext cx="226835" cy="217588"/>
          </a:xfrm>
          <a:prstGeom prst="rect">
            <a:avLst/>
          </a:prstGeom>
          <a:effectLst/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876" y="4870727"/>
            <a:ext cx="226835" cy="217588"/>
          </a:xfrm>
          <a:prstGeom prst="rect">
            <a:avLst/>
          </a:prstGeom>
          <a:effectLst/>
        </p:spPr>
      </p:pic>
      <p:sp>
        <p:nvSpPr>
          <p:cNvPr id="94" name="Oval 93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>
                <a:latin typeface="Baloo" charset="0"/>
                <a:ea typeface="Baloo" charset="0"/>
                <a:cs typeface="Baloo" charset="0"/>
              </a:rPr>
              <a:t>14</a:t>
            </a:r>
            <a:endParaRPr lang="en-US" sz="2700" dirty="0"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712" y="4836487"/>
            <a:ext cx="226835" cy="217588"/>
          </a:xfrm>
          <a:prstGeom prst="rect">
            <a:avLst/>
          </a:prstGeom>
          <a:effectLst/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335" y="4650777"/>
            <a:ext cx="171397" cy="171396"/>
          </a:xfrm>
          <a:prstGeom prst="rect">
            <a:avLst/>
          </a:prstGeom>
          <a:effectLst/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390" y="4650777"/>
            <a:ext cx="171397" cy="171396"/>
          </a:xfrm>
          <a:prstGeom prst="rect">
            <a:avLst/>
          </a:prstGeom>
          <a:effectLst/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223" y="4650777"/>
            <a:ext cx="714391" cy="355478"/>
          </a:xfrm>
          <a:prstGeom prst="rect">
            <a:avLst/>
          </a:prstGeom>
          <a:effectLst/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335" y="5068390"/>
            <a:ext cx="195628" cy="188114"/>
          </a:xfrm>
          <a:prstGeom prst="rect">
            <a:avLst/>
          </a:prstGeom>
          <a:effectLst/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962" y="5068390"/>
            <a:ext cx="195628" cy="188114"/>
          </a:xfrm>
          <a:prstGeom prst="rect">
            <a:avLst/>
          </a:prstGeom>
          <a:effectLst/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519" y="5068390"/>
            <a:ext cx="195628" cy="188114"/>
          </a:xfrm>
          <a:prstGeom prst="rect">
            <a:avLst/>
          </a:prstGeom>
          <a:effectLst/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186" y="5068390"/>
            <a:ext cx="195628" cy="188114"/>
          </a:xfrm>
          <a:prstGeom prst="rect">
            <a:avLst/>
          </a:prstGeom>
          <a:effectLst/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335" y="5260909"/>
            <a:ext cx="195628" cy="188114"/>
          </a:xfrm>
          <a:prstGeom prst="rect">
            <a:avLst/>
          </a:prstGeom>
          <a:effectLst/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104" y="4836487"/>
            <a:ext cx="226835" cy="21758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1157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15</a:t>
            </a:r>
          </a:p>
        </p:txBody>
      </p:sp>
      <p:sp>
        <p:nvSpPr>
          <p:cNvPr id="51" name="Content Placeholder 7"/>
          <p:cNvSpPr txBox="1">
            <a:spLocks/>
          </p:cNvSpPr>
          <p:nvPr/>
        </p:nvSpPr>
        <p:spPr>
          <a:xfrm>
            <a:off x="833169" y="4444618"/>
            <a:ext cx="4439633" cy="1517270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Michael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three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new shirts for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$12 each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combination of money did Michael use to pay for his items?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602" y="1226005"/>
            <a:ext cx="174416" cy="174415"/>
          </a:xfrm>
          <a:prstGeom prst="rect">
            <a:avLst/>
          </a:prstGeom>
          <a:effectLst/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681" y="2031425"/>
            <a:ext cx="726973" cy="361739"/>
          </a:xfrm>
          <a:prstGeom prst="rect">
            <a:avLst/>
          </a:prstGeom>
          <a:effectLst/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7136" y="1226005"/>
            <a:ext cx="174416" cy="174415"/>
          </a:xfrm>
          <a:prstGeom prst="rect">
            <a:avLst/>
          </a:prstGeom>
          <a:effectLst/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90" y="1433657"/>
            <a:ext cx="174416" cy="174415"/>
          </a:xfrm>
          <a:prstGeom prst="rect">
            <a:avLst/>
          </a:prstGeom>
          <a:effectLst/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6069" y="1835171"/>
            <a:ext cx="726974" cy="361739"/>
          </a:xfrm>
          <a:prstGeom prst="rect">
            <a:avLst/>
          </a:prstGeom>
          <a:effectLst/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6069" y="2225177"/>
            <a:ext cx="726974" cy="361739"/>
          </a:xfrm>
          <a:prstGeom prst="rect">
            <a:avLst/>
          </a:prstGeom>
          <a:effectLst/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483" y="1032253"/>
            <a:ext cx="726974" cy="361739"/>
          </a:xfrm>
          <a:prstGeom prst="rect">
            <a:avLst/>
          </a:prstGeom>
          <a:effectLst/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834" y="4275963"/>
            <a:ext cx="174416" cy="174415"/>
          </a:xfrm>
          <a:prstGeom prst="rect">
            <a:avLst/>
          </a:prstGeom>
          <a:effectLst/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913" y="5078881"/>
            <a:ext cx="726973" cy="361739"/>
          </a:xfrm>
          <a:prstGeom prst="rect">
            <a:avLst/>
          </a:prstGeom>
          <a:effectLst/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913" y="5468886"/>
            <a:ext cx="726973" cy="361739"/>
          </a:xfrm>
          <a:prstGeom prst="rect">
            <a:avLst/>
          </a:prstGeom>
          <a:effectLst/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369" y="4275963"/>
            <a:ext cx="174416" cy="174415"/>
          </a:xfrm>
          <a:prstGeom prst="rect">
            <a:avLst/>
          </a:prstGeom>
          <a:effectLst/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904" y="4275963"/>
            <a:ext cx="174416" cy="174415"/>
          </a:xfrm>
          <a:prstGeom prst="rect">
            <a:avLst/>
          </a:prstGeom>
          <a:effectLst/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834" y="4459425"/>
            <a:ext cx="174416" cy="174415"/>
          </a:xfrm>
          <a:prstGeom prst="rect">
            <a:avLst/>
          </a:prstGeom>
          <a:effectLst/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369" y="4459425"/>
            <a:ext cx="174416" cy="174415"/>
          </a:xfrm>
          <a:prstGeom prst="rect">
            <a:avLst/>
          </a:prstGeom>
          <a:effectLst/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904" y="4459425"/>
            <a:ext cx="174416" cy="174415"/>
          </a:xfrm>
          <a:prstGeom prst="rect">
            <a:avLst/>
          </a:prstGeom>
          <a:effectLst/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480" y="4275963"/>
            <a:ext cx="174416" cy="174415"/>
          </a:xfrm>
          <a:prstGeom prst="rect">
            <a:avLst/>
          </a:prstGeom>
          <a:effectLst/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8559" y="5078881"/>
            <a:ext cx="726973" cy="361739"/>
          </a:xfrm>
          <a:prstGeom prst="rect">
            <a:avLst/>
          </a:prstGeom>
          <a:effectLst/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8559" y="5468886"/>
            <a:ext cx="726973" cy="361739"/>
          </a:xfrm>
          <a:prstGeom prst="rect">
            <a:avLst/>
          </a:prstGeom>
          <a:effectLst/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015" y="4275963"/>
            <a:ext cx="174416" cy="174415"/>
          </a:xfrm>
          <a:prstGeom prst="rect">
            <a:avLst/>
          </a:prstGeom>
          <a:effectLst/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3550" y="4275963"/>
            <a:ext cx="174416" cy="174415"/>
          </a:xfrm>
          <a:prstGeom prst="rect">
            <a:avLst/>
          </a:prstGeom>
          <a:effectLst/>
        </p:spPr>
      </p:pic>
      <p:sp>
        <p:nvSpPr>
          <p:cNvPr id="63" name="Rounded Rectangle 62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BE17B697-4A55-FF4B-AB8C-1AB65EB56E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86" y="1224838"/>
            <a:ext cx="783843" cy="37194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6FA8787-E5CA-FF4A-8F86-4D873B6C91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86" y="1618538"/>
            <a:ext cx="783843" cy="3719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80D3586-19E1-C544-916B-61E55DBA88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736" y="1034338"/>
            <a:ext cx="783843" cy="37194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E12D471-6C26-9A43-B2A1-5BDF8D86DE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736" y="1428038"/>
            <a:ext cx="783843" cy="37194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042CDEA-5C82-4B43-810B-210BF8AB58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36" y="4272838"/>
            <a:ext cx="783843" cy="37194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8A2B05F-71D4-904A-8BAF-EA66F55D67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36" y="4666538"/>
            <a:ext cx="783843" cy="37194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A53C599-E0A6-BD46-A8DC-C23F3AF936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586" y="4272838"/>
            <a:ext cx="783843" cy="37194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64D5CF2-8532-5D43-8249-42F68652A6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586" y="4666538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1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ontent Placeholder 7"/>
          <p:cNvSpPr txBox="1">
            <a:spLocks/>
          </p:cNvSpPr>
          <p:nvPr/>
        </p:nvSpPr>
        <p:spPr>
          <a:xfrm>
            <a:off x="834376" y="3196738"/>
            <a:ext cx="4439633" cy="2119292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Michael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bought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three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new shirts for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$12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each.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Total cost = $36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3 x $2 = $6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$5 = $10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$10 = $20</a:t>
            </a:r>
            <a:b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$6 + $10 + $20 = $36</a:t>
            </a:r>
            <a:endParaRPr lang="en-AU" sz="1800" b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602" y="1226005"/>
            <a:ext cx="174416" cy="174415"/>
          </a:xfrm>
          <a:prstGeom prst="rect">
            <a:avLst/>
          </a:prstGeom>
          <a:effectLst/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681" y="2031425"/>
            <a:ext cx="726973" cy="361739"/>
          </a:xfrm>
          <a:prstGeom prst="rect">
            <a:avLst/>
          </a:prstGeom>
          <a:effectLst/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7136" y="1226005"/>
            <a:ext cx="174416" cy="174415"/>
          </a:xfrm>
          <a:prstGeom prst="rect">
            <a:avLst/>
          </a:prstGeom>
          <a:effectLst/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90" y="1433657"/>
            <a:ext cx="174416" cy="174415"/>
          </a:xfrm>
          <a:prstGeom prst="rect">
            <a:avLst/>
          </a:prstGeom>
          <a:effectLst/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6069" y="1835171"/>
            <a:ext cx="726974" cy="361739"/>
          </a:xfrm>
          <a:prstGeom prst="rect">
            <a:avLst/>
          </a:prstGeom>
          <a:effectLst/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6069" y="2225177"/>
            <a:ext cx="726974" cy="361739"/>
          </a:xfrm>
          <a:prstGeom prst="rect">
            <a:avLst/>
          </a:prstGeom>
          <a:effectLst/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483" y="1032253"/>
            <a:ext cx="726974" cy="361739"/>
          </a:xfrm>
          <a:prstGeom prst="rect">
            <a:avLst/>
          </a:prstGeom>
          <a:effectLst/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834" y="4275963"/>
            <a:ext cx="174416" cy="174415"/>
          </a:xfrm>
          <a:prstGeom prst="rect">
            <a:avLst/>
          </a:prstGeom>
          <a:effectLst/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913" y="5078881"/>
            <a:ext cx="726973" cy="361739"/>
          </a:xfrm>
          <a:prstGeom prst="rect">
            <a:avLst/>
          </a:prstGeom>
          <a:effectLst/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913" y="5468886"/>
            <a:ext cx="726973" cy="361739"/>
          </a:xfrm>
          <a:prstGeom prst="rect">
            <a:avLst/>
          </a:prstGeom>
          <a:effectLst/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369" y="4275963"/>
            <a:ext cx="174416" cy="174415"/>
          </a:xfrm>
          <a:prstGeom prst="rect">
            <a:avLst/>
          </a:prstGeom>
          <a:effectLst/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904" y="4275963"/>
            <a:ext cx="174416" cy="174415"/>
          </a:xfrm>
          <a:prstGeom prst="rect">
            <a:avLst/>
          </a:prstGeom>
          <a:effectLst/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834" y="4459425"/>
            <a:ext cx="174416" cy="174415"/>
          </a:xfrm>
          <a:prstGeom prst="rect">
            <a:avLst/>
          </a:prstGeom>
          <a:effectLst/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369" y="4459425"/>
            <a:ext cx="174416" cy="174415"/>
          </a:xfrm>
          <a:prstGeom prst="rect">
            <a:avLst/>
          </a:prstGeom>
          <a:effectLst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904" y="4459425"/>
            <a:ext cx="174416" cy="174415"/>
          </a:xfrm>
          <a:prstGeom prst="rect">
            <a:avLst/>
          </a:prstGeom>
          <a:effectLst/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480" y="4275963"/>
            <a:ext cx="174416" cy="174415"/>
          </a:xfrm>
          <a:prstGeom prst="rect">
            <a:avLst/>
          </a:prstGeom>
          <a:effectLst/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8559" y="5078881"/>
            <a:ext cx="726973" cy="361739"/>
          </a:xfrm>
          <a:prstGeom prst="rect">
            <a:avLst/>
          </a:prstGeom>
          <a:effectLst/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8559" y="5468886"/>
            <a:ext cx="726973" cy="361739"/>
          </a:xfrm>
          <a:prstGeom prst="rect">
            <a:avLst/>
          </a:prstGeom>
          <a:effectLst/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015" y="4275963"/>
            <a:ext cx="174416" cy="174415"/>
          </a:xfrm>
          <a:prstGeom prst="rect">
            <a:avLst/>
          </a:prstGeom>
          <a:effectLst/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3550" y="4275963"/>
            <a:ext cx="174416" cy="174415"/>
          </a:xfrm>
          <a:prstGeom prst="rect">
            <a:avLst/>
          </a:prstGeom>
          <a:effectLst/>
        </p:spPr>
      </p:pic>
      <p:sp>
        <p:nvSpPr>
          <p:cNvPr id="55" name="Oval 54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15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693B99F-03A2-4243-8402-E3E72D12D7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86" y="1224838"/>
            <a:ext cx="783843" cy="3719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2C58C04-A8ED-F74C-B8F4-D33F631A8B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86" y="1624888"/>
            <a:ext cx="783843" cy="3719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D37184-9620-D643-AE80-A3220E3EC8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736" y="1034338"/>
            <a:ext cx="783843" cy="3719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87B3FF0-7505-0242-8396-5AFF0A2478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736" y="1428038"/>
            <a:ext cx="783843" cy="3719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AB36303-8F80-6847-B777-15AC72AA92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36" y="4272838"/>
            <a:ext cx="783843" cy="37194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13FB27B-4136-E241-968C-1C1B7A7041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36" y="4672888"/>
            <a:ext cx="783843" cy="37194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0954054-E6FD-424F-9677-C5C35AAF0B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586" y="4272838"/>
            <a:ext cx="783843" cy="3719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0EBA8C8-ACA5-0641-9137-E089348EC7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586" y="4666538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7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16</a:t>
            </a:r>
          </a:p>
        </p:txBody>
      </p:sp>
      <p:sp>
        <p:nvSpPr>
          <p:cNvPr id="44" name="Content Placeholder 7"/>
          <p:cNvSpPr txBox="1">
            <a:spLocks/>
          </p:cNvSpPr>
          <p:nvPr/>
        </p:nvSpPr>
        <p:spPr>
          <a:xfrm>
            <a:off x="833169" y="4444618"/>
            <a:ext cx="4439633" cy="1517270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Penny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bought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three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new dresses for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$23 each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combination of money did Penny use to pay for her items?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501" y="2223669"/>
            <a:ext cx="725568" cy="361040"/>
          </a:xfrm>
          <a:prstGeom prst="rect">
            <a:avLst/>
          </a:prstGeom>
          <a:effectLst/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932" y="1034460"/>
            <a:ext cx="167397" cy="167397"/>
          </a:xfrm>
          <a:prstGeom prst="rect">
            <a:avLst/>
          </a:prstGeom>
          <a:effectLst/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741" y="1034460"/>
            <a:ext cx="167397" cy="167397"/>
          </a:xfrm>
          <a:prstGeom prst="rect">
            <a:avLst/>
          </a:prstGeom>
          <a:effectLst/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460" y="1034460"/>
            <a:ext cx="167397" cy="167397"/>
          </a:xfrm>
          <a:prstGeom prst="rect">
            <a:avLst/>
          </a:prstGeom>
          <a:effectLst/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265" y="5072407"/>
            <a:ext cx="725569" cy="361040"/>
          </a:xfrm>
          <a:prstGeom prst="rect">
            <a:avLst/>
          </a:prstGeom>
          <a:effectLst/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696" y="4284547"/>
            <a:ext cx="167397" cy="167397"/>
          </a:xfrm>
          <a:prstGeom prst="rect">
            <a:avLst/>
          </a:prstGeom>
          <a:effectLst/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265" y="5461001"/>
            <a:ext cx="725569" cy="361040"/>
          </a:xfrm>
          <a:prstGeom prst="rect">
            <a:avLst/>
          </a:prstGeom>
          <a:effectLst/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0147" y="5467379"/>
            <a:ext cx="725568" cy="361040"/>
          </a:xfrm>
          <a:prstGeom prst="rect">
            <a:avLst/>
          </a:prstGeom>
          <a:effectLst/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578" y="4278170"/>
            <a:ext cx="167397" cy="167397"/>
          </a:xfrm>
          <a:prstGeom prst="rect">
            <a:avLst/>
          </a:prstGeom>
          <a:effectLst/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387" y="4278170"/>
            <a:ext cx="167397" cy="167397"/>
          </a:xfrm>
          <a:prstGeom prst="rect">
            <a:avLst/>
          </a:prstGeom>
          <a:effectLst/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7106" y="4278170"/>
            <a:ext cx="167397" cy="167397"/>
          </a:xfrm>
          <a:prstGeom prst="rect">
            <a:avLst/>
          </a:prstGeom>
          <a:effectLst/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578" y="4468136"/>
            <a:ext cx="167397" cy="167397"/>
          </a:xfrm>
          <a:prstGeom prst="rect">
            <a:avLst/>
          </a:prstGeom>
          <a:effectLst/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007" y="2025066"/>
            <a:ext cx="725568" cy="361040"/>
          </a:xfrm>
          <a:prstGeom prst="rect">
            <a:avLst/>
          </a:prstGeom>
          <a:effectLst/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438" y="1233063"/>
            <a:ext cx="167397" cy="167397"/>
          </a:xfrm>
          <a:prstGeom prst="rect">
            <a:avLst/>
          </a:prstGeom>
          <a:effectLst/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5247" y="1233063"/>
            <a:ext cx="167397" cy="167397"/>
          </a:xfrm>
          <a:prstGeom prst="rect">
            <a:avLst/>
          </a:prstGeom>
          <a:effectLst/>
        </p:spPr>
      </p:pic>
      <p:sp>
        <p:nvSpPr>
          <p:cNvPr id="65" name="Rounded Rectangle 64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439F026-6A0E-5546-8788-A4B767AFF7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14" y="1422746"/>
            <a:ext cx="783843" cy="37194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E3EE674-A3BF-7348-A6EE-64CD9D2900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14" y="1822796"/>
            <a:ext cx="783843" cy="37194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9479CEE-E704-FE43-A1E5-84FBA84DEA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523" y="1630390"/>
            <a:ext cx="783843" cy="37194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CFEAFF0-6F2C-624C-ADDD-F4C34327F6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265" y="4680641"/>
            <a:ext cx="783843" cy="37194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6B29E11-46A0-ED4E-9ACD-3CBCF45A16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258" y="4678511"/>
            <a:ext cx="783843" cy="37194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7E2E9D3-2F92-8940-BFDB-E0A5DDF09B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258" y="5072211"/>
            <a:ext cx="783843" cy="37194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1EB7CA2-1F5D-4443-8C1B-F14FC5E656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04" y="1036327"/>
            <a:ext cx="842900" cy="36221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5240707-8FAE-6643-A7C3-625DB973B6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104" y="1239527"/>
            <a:ext cx="842900" cy="36221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0137695-94AF-6B44-BE98-5B381B19A2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504" y="4293877"/>
            <a:ext cx="842900" cy="36221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E90D5AA-61D3-5F44-A0B7-70C0608414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54" y="4300227"/>
            <a:ext cx="842900" cy="36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5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ontent Placeholder 7"/>
          <p:cNvSpPr txBox="1">
            <a:spLocks/>
          </p:cNvSpPr>
          <p:nvPr/>
        </p:nvSpPr>
        <p:spPr>
          <a:xfrm>
            <a:off x="834376" y="3004457"/>
            <a:ext cx="4439633" cy="2644503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Penny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bought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three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new dresses for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$23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each.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Total cost = $69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$2 = $4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$5 = $5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$10 = $10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$50 = $50</a:t>
            </a:r>
            <a:b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$4 + $5 + $10 + $50 = $69.</a:t>
            </a:r>
            <a:endParaRPr lang="en-AU" sz="1800" b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501" y="2223669"/>
            <a:ext cx="725568" cy="361040"/>
          </a:xfrm>
          <a:prstGeom prst="rect">
            <a:avLst/>
          </a:prstGeom>
          <a:effectLst/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932" y="1034460"/>
            <a:ext cx="167397" cy="167397"/>
          </a:xfrm>
          <a:prstGeom prst="rect">
            <a:avLst/>
          </a:prstGeom>
          <a:effectLst/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741" y="1034460"/>
            <a:ext cx="167397" cy="167397"/>
          </a:xfrm>
          <a:prstGeom prst="rect">
            <a:avLst/>
          </a:prstGeom>
          <a:effectLst/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460" y="1034460"/>
            <a:ext cx="167397" cy="167397"/>
          </a:xfrm>
          <a:prstGeom prst="rect">
            <a:avLst/>
          </a:prstGeom>
          <a:effectLst/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265" y="5072407"/>
            <a:ext cx="725569" cy="361040"/>
          </a:xfrm>
          <a:prstGeom prst="rect">
            <a:avLst/>
          </a:prstGeom>
          <a:effectLst/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696" y="4284547"/>
            <a:ext cx="167397" cy="167397"/>
          </a:xfrm>
          <a:prstGeom prst="rect">
            <a:avLst/>
          </a:prstGeom>
          <a:effectLst/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265" y="5461001"/>
            <a:ext cx="725569" cy="361040"/>
          </a:xfrm>
          <a:prstGeom prst="rect">
            <a:avLst/>
          </a:prstGeom>
          <a:effectLst/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0147" y="5467379"/>
            <a:ext cx="725568" cy="361040"/>
          </a:xfrm>
          <a:prstGeom prst="rect">
            <a:avLst/>
          </a:prstGeom>
          <a:effectLst/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578" y="4278170"/>
            <a:ext cx="167397" cy="167397"/>
          </a:xfrm>
          <a:prstGeom prst="rect">
            <a:avLst/>
          </a:prstGeom>
          <a:effectLst/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387" y="4278170"/>
            <a:ext cx="167397" cy="167397"/>
          </a:xfrm>
          <a:prstGeom prst="rect">
            <a:avLst/>
          </a:prstGeom>
          <a:effectLst/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7106" y="4278170"/>
            <a:ext cx="167397" cy="167397"/>
          </a:xfrm>
          <a:prstGeom prst="rect">
            <a:avLst/>
          </a:prstGeom>
          <a:effectLst/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578" y="4468136"/>
            <a:ext cx="167397" cy="167397"/>
          </a:xfrm>
          <a:prstGeom prst="rect">
            <a:avLst/>
          </a:prstGeom>
          <a:effectLst/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007" y="2025066"/>
            <a:ext cx="725568" cy="361040"/>
          </a:xfrm>
          <a:prstGeom prst="rect">
            <a:avLst/>
          </a:prstGeom>
          <a:effectLst/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438" y="1233063"/>
            <a:ext cx="167397" cy="167397"/>
          </a:xfrm>
          <a:prstGeom prst="rect">
            <a:avLst/>
          </a:prstGeom>
          <a:effectLst/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5247" y="1233063"/>
            <a:ext cx="167397" cy="167397"/>
          </a:xfrm>
          <a:prstGeom prst="rect">
            <a:avLst/>
          </a:prstGeom>
          <a:effectLst/>
        </p:spPr>
      </p:pic>
      <p:sp>
        <p:nvSpPr>
          <p:cNvPr id="48" name="Oval 47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16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3DC2B31-9F0A-3745-A882-57CF843E83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14" y="1429096"/>
            <a:ext cx="783843" cy="3719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74BE888-554C-0048-BECF-65EDB248E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14" y="1822796"/>
            <a:ext cx="783843" cy="3719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82CE320-4DD5-E649-B22B-D6C0F9DCDE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523" y="1630390"/>
            <a:ext cx="783843" cy="3719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CDDC718-E84F-A34A-8C37-CFD6A13B28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265" y="4680641"/>
            <a:ext cx="783843" cy="3719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380454B-23F4-7545-BCFB-7953355C27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258" y="4678511"/>
            <a:ext cx="783843" cy="3719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A95B7AF-D682-8145-96A1-B6F52CDF63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258" y="5065861"/>
            <a:ext cx="783843" cy="3719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14BEFC1-6D0F-C343-B682-58BCFA04A8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04" y="1036327"/>
            <a:ext cx="842900" cy="36221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3E61BAA-1130-3D48-A77C-9B8E8F904D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104" y="1239527"/>
            <a:ext cx="842900" cy="3622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8684151-D6A8-1949-A101-D2BC508B3F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504" y="4293877"/>
            <a:ext cx="842900" cy="3622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6B1ABC-7975-8B42-A1B5-0A82796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54" y="4293877"/>
            <a:ext cx="842900" cy="36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17</a:t>
            </a:r>
          </a:p>
        </p:txBody>
      </p:sp>
      <p:sp>
        <p:nvSpPr>
          <p:cNvPr id="43" name="Content Placeholder 7"/>
          <p:cNvSpPr txBox="1">
            <a:spLocks/>
          </p:cNvSpPr>
          <p:nvPr/>
        </p:nvSpPr>
        <p:spPr>
          <a:xfrm>
            <a:off x="833169" y="4444618"/>
            <a:ext cx="4439633" cy="1517270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Francisco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used a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$50 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note to pay for a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$32 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costume.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combination of money did Francisco receive in change?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137" y="5270414"/>
            <a:ext cx="724741" cy="360628"/>
          </a:xfrm>
          <a:prstGeom prst="rect">
            <a:avLst/>
          </a:prstGeom>
          <a:effectLst/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481" y="4716180"/>
            <a:ext cx="167206" cy="167206"/>
          </a:xfrm>
          <a:prstGeom prst="rect">
            <a:avLst/>
          </a:prstGeom>
          <a:effectLst/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941" y="4475547"/>
            <a:ext cx="210280" cy="210280"/>
          </a:xfrm>
          <a:prstGeom prst="rect">
            <a:avLst/>
          </a:prstGeom>
          <a:effectLst/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243" y="5070328"/>
            <a:ext cx="724741" cy="360628"/>
          </a:xfrm>
          <a:prstGeom prst="rect">
            <a:avLst/>
          </a:prstGeom>
          <a:effectLst/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2588" y="4919793"/>
            <a:ext cx="167206" cy="167206"/>
          </a:xfrm>
          <a:prstGeom prst="rect">
            <a:avLst/>
          </a:prstGeom>
          <a:effectLst/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7047" y="4679160"/>
            <a:ext cx="210280" cy="210280"/>
          </a:xfrm>
          <a:prstGeom prst="rect">
            <a:avLst/>
          </a:prstGeom>
          <a:effectLst/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849" y="4679160"/>
            <a:ext cx="210280" cy="210280"/>
          </a:xfrm>
          <a:prstGeom prst="rect">
            <a:avLst/>
          </a:prstGeom>
          <a:effectLst/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2404" y="4919793"/>
            <a:ext cx="167206" cy="167206"/>
          </a:xfrm>
          <a:prstGeom prst="rect">
            <a:avLst/>
          </a:prstGeom>
          <a:effectLst/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644" y="4919793"/>
            <a:ext cx="167206" cy="167206"/>
          </a:xfrm>
          <a:prstGeom prst="rect">
            <a:avLst/>
          </a:prstGeom>
          <a:effectLst/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460" y="4919793"/>
            <a:ext cx="167206" cy="167206"/>
          </a:xfrm>
          <a:prstGeom prst="rect">
            <a:avLst/>
          </a:prstGeom>
          <a:effectLst/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383" y="1630051"/>
            <a:ext cx="724740" cy="360628"/>
          </a:xfrm>
          <a:prstGeom prst="rect">
            <a:avLst/>
          </a:prstGeom>
          <a:effectLst/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6726" y="1479516"/>
            <a:ext cx="167206" cy="167206"/>
          </a:xfrm>
          <a:prstGeom prst="rect">
            <a:avLst/>
          </a:prstGeom>
          <a:effectLst/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186" y="1238883"/>
            <a:ext cx="210280" cy="210280"/>
          </a:xfrm>
          <a:prstGeom prst="rect">
            <a:avLst/>
          </a:prstGeom>
          <a:effectLst/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988" y="1238883"/>
            <a:ext cx="210280" cy="210280"/>
          </a:xfrm>
          <a:prstGeom prst="rect">
            <a:avLst/>
          </a:prstGeom>
          <a:effectLst/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542" y="1479516"/>
            <a:ext cx="167206" cy="167206"/>
          </a:xfrm>
          <a:prstGeom prst="rect">
            <a:avLst/>
          </a:prstGeom>
          <a:effectLst/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383" y="2023186"/>
            <a:ext cx="724740" cy="360628"/>
          </a:xfrm>
          <a:prstGeom prst="rect">
            <a:avLst/>
          </a:prstGeom>
          <a:effectLst/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996" y="1826618"/>
            <a:ext cx="724741" cy="360628"/>
          </a:xfrm>
          <a:prstGeom prst="rect">
            <a:avLst/>
          </a:prstGeom>
          <a:effectLst/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340" y="1676083"/>
            <a:ext cx="167206" cy="167206"/>
          </a:xfrm>
          <a:prstGeom prst="rect">
            <a:avLst/>
          </a:prstGeom>
          <a:effectLst/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800" y="1435450"/>
            <a:ext cx="210280" cy="210280"/>
          </a:xfrm>
          <a:prstGeom prst="rect">
            <a:avLst/>
          </a:prstGeom>
          <a:effectLst/>
        </p:spPr>
      </p:pic>
      <p:sp>
        <p:nvSpPr>
          <p:cNvPr id="56" name="Rounded Rectangle 55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0799942-B75A-8044-A6F6-CFED4BAD1C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86" y="1426241"/>
            <a:ext cx="783843" cy="37194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C2B66B0-2467-6D44-B402-F70C2C49C7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86" y="1235741"/>
            <a:ext cx="783843" cy="37194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94BD14B-3C61-4E4F-B330-853A28F2DA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36" y="4467891"/>
            <a:ext cx="783843" cy="37194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F9C5401-A94A-414D-BDAF-5AFA92AE5A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36" y="4874291"/>
            <a:ext cx="783843" cy="37194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FA17529-D42D-9743-9681-BABE90A2E3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986" y="4671091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7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17</a:t>
            </a:r>
          </a:p>
        </p:txBody>
      </p:sp>
      <p:sp>
        <p:nvSpPr>
          <p:cNvPr id="67" name="Content Placeholder 7"/>
          <p:cNvSpPr txBox="1">
            <a:spLocks/>
          </p:cNvSpPr>
          <p:nvPr/>
        </p:nvSpPr>
        <p:spPr>
          <a:xfrm>
            <a:off x="834376" y="3055257"/>
            <a:ext cx="4439633" cy="2593703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Francisco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used a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$50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note to pay for a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$32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costume.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Change: $50 - $32 = $18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$1 = $1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$2 = $2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$5 = $5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$10 = $10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 + $2 + $5 + $10 = $18</a:t>
            </a:r>
            <a:endParaRPr lang="en-AU" sz="1800" b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137" y="5270414"/>
            <a:ext cx="724741" cy="360628"/>
          </a:xfrm>
          <a:prstGeom prst="rect">
            <a:avLst/>
          </a:prstGeom>
          <a:effectLst/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481" y="4716180"/>
            <a:ext cx="167206" cy="167206"/>
          </a:xfrm>
          <a:prstGeom prst="rect">
            <a:avLst/>
          </a:prstGeom>
          <a:effectLst/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941" y="4475547"/>
            <a:ext cx="210280" cy="210280"/>
          </a:xfrm>
          <a:prstGeom prst="rect">
            <a:avLst/>
          </a:prstGeom>
          <a:effectLst/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243" y="5070328"/>
            <a:ext cx="724741" cy="360628"/>
          </a:xfrm>
          <a:prstGeom prst="rect">
            <a:avLst/>
          </a:prstGeom>
          <a:effectLst/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2588" y="4919793"/>
            <a:ext cx="167206" cy="167206"/>
          </a:xfrm>
          <a:prstGeom prst="rect">
            <a:avLst/>
          </a:prstGeom>
          <a:effectLst/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7047" y="4679160"/>
            <a:ext cx="210280" cy="210280"/>
          </a:xfrm>
          <a:prstGeom prst="rect">
            <a:avLst/>
          </a:prstGeom>
          <a:effectLst/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849" y="4679160"/>
            <a:ext cx="210280" cy="210280"/>
          </a:xfrm>
          <a:prstGeom prst="rect">
            <a:avLst/>
          </a:prstGeom>
          <a:effectLst/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2404" y="4919793"/>
            <a:ext cx="167206" cy="167206"/>
          </a:xfrm>
          <a:prstGeom prst="rect">
            <a:avLst/>
          </a:prstGeom>
          <a:effectLst/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644" y="4919793"/>
            <a:ext cx="167206" cy="167206"/>
          </a:xfrm>
          <a:prstGeom prst="rect">
            <a:avLst/>
          </a:prstGeom>
          <a:effectLst/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460" y="4919793"/>
            <a:ext cx="167206" cy="167206"/>
          </a:xfrm>
          <a:prstGeom prst="rect">
            <a:avLst/>
          </a:prstGeom>
          <a:effectLst/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383" y="1630051"/>
            <a:ext cx="724740" cy="360628"/>
          </a:xfrm>
          <a:prstGeom prst="rect">
            <a:avLst/>
          </a:prstGeom>
          <a:effectLst/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6726" y="1479516"/>
            <a:ext cx="167206" cy="167206"/>
          </a:xfrm>
          <a:prstGeom prst="rect">
            <a:avLst/>
          </a:prstGeom>
          <a:effectLst/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186" y="1238883"/>
            <a:ext cx="210280" cy="210280"/>
          </a:xfrm>
          <a:prstGeom prst="rect">
            <a:avLst/>
          </a:prstGeom>
          <a:effectLst/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988" y="1238883"/>
            <a:ext cx="210280" cy="210280"/>
          </a:xfrm>
          <a:prstGeom prst="rect">
            <a:avLst/>
          </a:prstGeom>
          <a:effectLst/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542" y="1479516"/>
            <a:ext cx="167206" cy="167206"/>
          </a:xfrm>
          <a:prstGeom prst="rect">
            <a:avLst/>
          </a:prstGeom>
          <a:effectLst/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383" y="2023186"/>
            <a:ext cx="724740" cy="360628"/>
          </a:xfrm>
          <a:prstGeom prst="rect">
            <a:avLst/>
          </a:prstGeom>
          <a:effectLst/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996" y="1826618"/>
            <a:ext cx="724741" cy="360628"/>
          </a:xfrm>
          <a:prstGeom prst="rect">
            <a:avLst/>
          </a:prstGeom>
          <a:effectLst/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340" y="1676083"/>
            <a:ext cx="167206" cy="167206"/>
          </a:xfrm>
          <a:prstGeom prst="rect">
            <a:avLst/>
          </a:prstGeom>
          <a:effectLst/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800" y="1435450"/>
            <a:ext cx="210280" cy="210280"/>
          </a:xfrm>
          <a:prstGeom prst="rect">
            <a:avLst/>
          </a:prstGeom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849BD-1DD5-CB4A-BCB8-87668A3084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86" y="1426241"/>
            <a:ext cx="783843" cy="3719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B6AD117-0670-0F4D-A4D0-5A9AA6D7B2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86" y="1235741"/>
            <a:ext cx="783843" cy="3719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6B903F-C625-BE49-81CE-0AB3025031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36" y="4467891"/>
            <a:ext cx="783843" cy="3719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DA2E28F-34CF-C449-A00B-6DD8D556DF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36" y="4874291"/>
            <a:ext cx="783843" cy="3719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4ADE380-C65A-344E-84C1-B68B7E184C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986" y="4671091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18</a:t>
            </a:r>
          </a:p>
        </p:txBody>
      </p:sp>
      <p:sp>
        <p:nvSpPr>
          <p:cNvPr id="45" name="Content Placeholder 7"/>
          <p:cNvSpPr txBox="1">
            <a:spLocks/>
          </p:cNvSpPr>
          <p:nvPr/>
        </p:nvSpPr>
        <p:spPr>
          <a:xfrm>
            <a:off x="833169" y="4444618"/>
            <a:ext cx="4439633" cy="1517270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Hanna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used a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$50 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note to pay for a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$13 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umbrella.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combination of money did Hanna receive in change?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182" y="1256541"/>
            <a:ext cx="162811" cy="162811"/>
          </a:xfrm>
          <a:prstGeom prst="rect">
            <a:avLst/>
          </a:prstGeom>
          <a:effectLst/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269" y="2011477"/>
            <a:ext cx="705693" cy="351150"/>
          </a:xfrm>
          <a:prstGeom prst="rect">
            <a:avLst/>
          </a:prstGeom>
          <a:effectLst/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276" y="4307030"/>
            <a:ext cx="162811" cy="162811"/>
          </a:xfrm>
          <a:prstGeom prst="rect">
            <a:avLst/>
          </a:prstGeom>
          <a:effectLst/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364" y="5448408"/>
            <a:ext cx="705693" cy="351150"/>
          </a:xfrm>
          <a:prstGeom prst="rect">
            <a:avLst/>
          </a:prstGeom>
          <a:effectLst/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4201" y="4307030"/>
            <a:ext cx="162811" cy="162811"/>
          </a:xfrm>
          <a:prstGeom prst="rect">
            <a:avLst/>
          </a:prstGeom>
          <a:effectLst/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75" y="4307030"/>
            <a:ext cx="162811" cy="162811"/>
          </a:xfrm>
          <a:prstGeom prst="rect">
            <a:avLst/>
          </a:prstGeom>
          <a:effectLst/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230" y="4315182"/>
            <a:ext cx="162811" cy="162811"/>
          </a:xfrm>
          <a:prstGeom prst="rect">
            <a:avLst/>
          </a:prstGeom>
          <a:effectLst/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317" y="5440257"/>
            <a:ext cx="705693" cy="351150"/>
          </a:xfrm>
          <a:prstGeom prst="rect">
            <a:avLst/>
          </a:prstGeom>
          <a:effectLst/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248" y="1052785"/>
            <a:ext cx="195288" cy="187787"/>
          </a:xfrm>
          <a:prstGeom prst="rect">
            <a:avLst/>
          </a:prstGeom>
          <a:effectLst/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805" y="1052785"/>
            <a:ext cx="195288" cy="187787"/>
          </a:xfrm>
          <a:prstGeom prst="rect">
            <a:avLst/>
          </a:prstGeom>
          <a:effectLst/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421" y="1246118"/>
            <a:ext cx="158941" cy="156922"/>
          </a:xfrm>
          <a:prstGeom prst="rect">
            <a:avLst/>
          </a:prstGeom>
          <a:effectLst/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990" y="1246118"/>
            <a:ext cx="158941" cy="156922"/>
          </a:xfrm>
          <a:prstGeom prst="rect">
            <a:avLst/>
          </a:prstGeom>
          <a:effectLst/>
        </p:spPr>
      </p:pic>
      <p:sp>
        <p:nvSpPr>
          <p:cNvPr id="59" name="Rounded Rectangle 58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>
            <a:hlinkClick r:id="" action="ppaction://hlinkshowjump?jump=nextslide">
              <a:snd r:embed="rId8" name="Chimes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A2BB3EC-BCB3-C64A-9A58-0748FD4852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66" y="1833437"/>
            <a:ext cx="783843" cy="37194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C6996DD-52EA-F347-9021-9DACC4398E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618" y="1449629"/>
            <a:ext cx="804713" cy="36341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566B1EE-6512-A74B-85CF-25FA68014B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618" y="1062279"/>
            <a:ext cx="804713" cy="3634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22CD534-69AE-FD46-966D-2ECE68D51F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66" y="2220787"/>
            <a:ext cx="783843" cy="37194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054A427-DAAC-6240-BEA9-21B71EEDDB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366" y="1623887"/>
            <a:ext cx="783843" cy="37194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FCF2721-260F-8C4C-A584-2E9FEC15DB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718" y="1240079"/>
            <a:ext cx="804713" cy="36341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AEEE05E-1549-9941-979A-8A0E0ED097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16" y="5046537"/>
            <a:ext cx="783843" cy="37194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CEE74EA-0B25-E749-A0DE-11E5FBF54D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68" y="4662729"/>
            <a:ext cx="804713" cy="36341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5BD712E-B5A0-4540-983A-6D358E0E58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68" y="4275379"/>
            <a:ext cx="804713" cy="36341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F131EBB-1FF3-EE4C-9B0E-54D3963CA2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916" y="4684587"/>
            <a:ext cx="783843" cy="37194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6B77229-4F91-964A-B8E7-C7315941C0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268" y="4300779"/>
            <a:ext cx="804713" cy="36341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650C535-F624-0A40-89F8-E6DEEFB5A7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916" y="5071937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ontent Placeholder 7"/>
          <p:cNvSpPr txBox="1">
            <a:spLocks/>
          </p:cNvSpPr>
          <p:nvPr/>
        </p:nvSpPr>
        <p:spPr>
          <a:xfrm>
            <a:off x="834376" y="3048000"/>
            <a:ext cx="4439633" cy="2600960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Hanna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used a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$50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note to pay for a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$13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umbrella.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Change: $50 - $13 = $37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$2 = $2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$5 = $5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$10 = $10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$20 = $20</a:t>
            </a:r>
            <a:b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$2 + $5 + $10 + $20 = $37</a:t>
            </a:r>
            <a:endParaRPr lang="en-AU" sz="1800" b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182" y="1256541"/>
            <a:ext cx="162811" cy="162811"/>
          </a:xfrm>
          <a:prstGeom prst="rect">
            <a:avLst/>
          </a:prstGeom>
          <a:effectLst/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269" y="2011477"/>
            <a:ext cx="705693" cy="351150"/>
          </a:xfrm>
          <a:prstGeom prst="rect">
            <a:avLst/>
          </a:prstGeom>
          <a:effectLst/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276" y="4307030"/>
            <a:ext cx="162811" cy="162811"/>
          </a:xfrm>
          <a:prstGeom prst="rect">
            <a:avLst/>
          </a:prstGeom>
          <a:effectLst/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364" y="5448408"/>
            <a:ext cx="705693" cy="351150"/>
          </a:xfrm>
          <a:prstGeom prst="rect">
            <a:avLst/>
          </a:prstGeom>
          <a:effectLst/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4201" y="4307030"/>
            <a:ext cx="162811" cy="162811"/>
          </a:xfrm>
          <a:prstGeom prst="rect">
            <a:avLst/>
          </a:prstGeom>
          <a:effectLst/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75" y="4307030"/>
            <a:ext cx="162811" cy="162811"/>
          </a:xfrm>
          <a:prstGeom prst="rect">
            <a:avLst/>
          </a:prstGeom>
          <a:effectLst/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230" y="4315182"/>
            <a:ext cx="162811" cy="162811"/>
          </a:xfrm>
          <a:prstGeom prst="rect">
            <a:avLst/>
          </a:prstGeom>
          <a:effectLst/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317" y="5440257"/>
            <a:ext cx="705693" cy="351150"/>
          </a:xfrm>
          <a:prstGeom prst="rect">
            <a:avLst/>
          </a:prstGeom>
          <a:effectLst/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248" y="1052785"/>
            <a:ext cx="195288" cy="187787"/>
          </a:xfrm>
          <a:prstGeom prst="rect">
            <a:avLst/>
          </a:prstGeom>
          <a:effectLst/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805" y="1052785"/>
            <a:ext cx="195288" cy="187787"/>
          </a:xfrm>
          <a:prstGeom prst="rect">
            <a:avLst/>
          </a:prstGeom>
          <a:effectLst/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421" y="1246118"/>
            <a:ext cx="158941" cy="156922"/>
          </a:xfrm>
          <a:prstGeom prst="rect">
            <a:avLst/>
          </a:prstGeom>
          <a:effectLst/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990" y="1246118"/>
            <a:ext cx="158941" cy="156922"/>
          </a:xfrm>
          <a:prstGeom prst="rect">
            <a:avLst/>
          </a:prstGeom>
          <a:effectLst/>
        </p:spPr>
      </p:pic>
      <p:sp>
        <p:nvSpPr>
          <p:cNvPr id="48" name="Oval 47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18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EA79C06-71FA-924A-83E4-55E8F690BD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66" y="1833437"/>
            <a:ext cx="783843" cy="3719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F28AC79-7013-6946-8AF1-5542FCC400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618" y="1449629"/>
            <a:ext cx="804713" cy="3634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CE9203E-37DD-A242-A21D-55D0669747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618" y="1062279"/>
            <a:ext cx="804713" cy="3634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D26DF5-1525-2042-A11F-09617ECAE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66" y="2220787"/>
            <a:ext cx="783843" cy="3719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9A59415-6489-FC40-B1F7-87CFBDC5E9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366" y="1623887"/>
            <a:ext cx="783843" cy="3719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8E01999-D52F-154B-9943-EE06E4AC488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718" y="1240079"/>
            <a:ext cx="804713" cy="3634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747047D-8A82-7646-A2DB-6F0C9A177B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16" y="5046537"/>
            <a:ext cx="783843" cy="3719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FE2E436-2114-1045-BCE0-EA01F41B58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68" y="4662729"/>
            <a:ext cx="804713" cy="3634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D48EDC-FE0C-E54C-BD13-E5269F6D5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68" y="4275379"/>
            <a:ext cx="804713" cy="3634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051EBE8-087E-3B42-BA8D-D17E534F7A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916" y="4684587"/>
            <a:ext cx="783843" cy="3719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92A5489-0BCA-FA4A-9D61-4B3423C7C2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268" y="4300779"/>
            <a:ext cx="804713" cy="3634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947CAE9-0263-4E45-978F-ADB37F5A7E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916" y="5065587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477" y="1237863"/>
            <a:ext cx="727151" cy="361827"/>
          </a:xfrm>
          <a:prstGeom prst="rect">
            <a:avLst/>
          </a:prstGeom>
          <a:effectLst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493" y="1485048"/>
            <a:ext cx="167762" cy="167762"/>
          </a:xfrm>
          <a:prstGeom prst="rect">
            <a:avLst/>
          </a:prstGeom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901" y="1243616"/>
            <a:ext cx="210980" cy="210979"/>
          </a:xfrm>
          <a:prstGeom prst="rect">
            <a:avLst/>
          </a:prstGeom>
          <a:effectLst/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477" y="1627963"/>
            <a:ext cx="727151" cy="361827"/>
          </a:xfrm>
          <a:prstGeom prst="rect">
            <a:avLst/>
          </a:prstGeom>
          <a:effectLst/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477" y="2019479"/>
            <a:ext cx="727151" cy="361827"/>
          </a:xfrm>
          <a:prstGeom prst="rect">
            <a:avLst/>
          </a:prstGeom>
          <a:effectLst/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477" y="4659407"/>
            <a:ext cx="727151" cy="361828"/>
          </a:xfrm>
          <a:prstGeom prst="rect">
            <a:avLst/>
          </a:prstGeom>
          <a:effectLst/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493" y="4906593"/>
            <a:ext cx="167762" cy="167762"/>
          </a:xfrm>
          <a:prstGeom prst="rect">
            <a:avLst/>
          </a:prstGeom>
          <a:effectLst/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901" y="4665160"/>
            <a:ext cx="210980" cy="210980"/>
          </a:xfrm>
          <a:prstGeom prst="rect">
            <a:avLst/>
          </a:prstGeom>
          <a:effectLst/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477" y="5049507"/>
            <a:ext cx="727151" cy="361828"/>
          </a:xfrm>
          <a:prstGeom prst="rect">
            <a:avLst/>
          </a:prstGeom>
          <a:effectLst/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312" y="1045227"/>
            <a:ext cx="727151" cy="361828"/>
          </a:xfrm>
          <a:prstGeom prst="rect">
            <a:avLst/>
          </a:prstGeom>
          <a:effectLst/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4329" y="1292413"/>
            <a:ext cx="167762" cy="167762"/>
          </a:xfrm>
          <a:prstGeom prst="rect">
            <a:avLst/>
          </a:prstGeom>
          <a:effectLst/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736" y="1050980"/>
            <a:ext cx="210980" cy="210980"/>
          </a:xfrm>
          <a:prstGeom prst="rect">
            <a:avLst/>
          </a:prstGeom>
          <a:effectLst/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4743" y="1292413"/>
            <a:ext cx="167762" cy="167762"/>
          </a:xfrm>
          <a:prstGeom prst="rect">
            <a:avLst/>
          </a:prstGeom>
          <a:effectLst/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76" y="1292413"/>
            <a:ext cx="167762" cy="167762"/>
          </a:xfrm>
          <a:prstGeom prst="rect">
            <a:avLst/>
          </a:prstGeom>
          <a:effectLst/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312" y="1433620"/>
            <a:ext cx="727151" cy="361828"/>
          </a:xfrm>
          <a:prstGeom prst="rect">
            <a:avLst/>
          </a:prstGeom>
          <a:effectLst/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312" y="1823721"/>
            <a:ext cx="727151" cy="361828"/>
          </a:xfrm>
          <a:prstGeom prst="rect">
            <a:avLst/>
          </a:prstGeom>
          <a:effectLst/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312" y="2212114"/>
            <a:ext cx="727151" cy="361828"/>
          </a:xfrm>
          <a:prstGeom prst="rect">
            <a:avLst/>
          </a:prstGeom>
          <a:effectLst/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9811" y="4827896"/>
            <a:ext cx="727152" cy="361828"/>
          </a:xfrm>
          <a:prstGeom prst="rect">
            <a:avLst/>
          </a:prstGeom>
          <a:effectLst/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828" y="5075082"/>
            <a:ext cx="167762" cy="167762"/>
          </a:xfrm>
          <a:prstGeom prst="rect">
            <a:avLst/>
          </a:prstGeom>
          <a:effectLst/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236" y="4833649"/>
            <a:ext cx="210980" cy="210980"/>
          </a:xfrm>
          <a:prstGeom prst="rect">
            <a:avLst/>
          </a:prstGeom>
          <a:effectLst/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1242" y="5075082"/>
            <a:ext cx="167762" cy="167762"/>
          </a:xfrm>
          <a:prstGeom prst="rect">
            <a:avLst/>
          </a:prstGeom>
          <a:effectLst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60" y="4833649"/>
            <a:ext cx="210980" cy="210980"/>
          </a:xfrm>
          <a:prstGeom prst="rect">
            <a:avLst/>
          </a:prstGeom>
          <a:effectLst/>
        </p:spPr>
      </p:pic>
      <p:sp>
        <p:nvSpPr>
          <p:cNvPr id="38" name="Oval 37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19</a:t>
            </a:r>
          </a:p>
        </p:txBody>
      </p:sp>
      <p:sp>
        <p:nvSpPr>
          <p:cNvPr id="37" name="Content Placeholder 7"/>
          <p:cNvSpPr txBox="1">
            <a:spLocks/>
          </p:cNvSpPr>
          <p:nvPr/>
        </p:nvSpPr>
        <p:spPr>
          <a:xfrm>
            <a:off x="833169" y="4444618"/>
            <a:ext cx="4439633" cy="1517270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Glen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used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two $20 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notes to pay for a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$27 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soccer ball.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combination of money did Glen receive in change?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sp>
        <p:nvSpPr>
          <p:cNvPr id="84" name="Rounded Rectangle 83">
            <a:hlinkClick r:id="" action="ppaction://noaction">
              <a:snd r:embed="rId6" name="Wrong-answer-sound-effect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ounded Rectangle 84">
            <a:hlinkClick r:id="" action="ppaction://hlinkshowjump?jump=nextslide">
              <a:snd r:embed="rId7" name="Chimes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>
            <a:hlinkClick r:id="" action="ppaction://noaction">
              <a:snd r:embed="rId6" name="Wrong-answer-sound-effect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ounded Rectangle 86">
            <a:hlinkClick r:id="" action="ppaction://noaction">
              <a:snd r:embed="rId6" name="Wrong-answer-sound-effect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sp>
        <p:nvSpPr>
          <p:cNvPr id="63" name="Content Placeholder 7"/>
          <p:cNvSpPr>
            <a:spLocks noGrp="1"/>
          </p:cNvSpPr>
          <p:nvPr>
            <p:ph type="body" sz="quarter" idx="12"/>
          </p:nvPr>
        </p:nvSpPr>
        <p:spPr>
          <a:effectLst/>
        </p:spPr>
        <p:txBody>
          <a:bodyPr tIns="0" bIns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John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had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 $28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in his wallet</a:t>
            </a:r>
            <a: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x $10 = $20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$5 = $5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$2 = $2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$1 = $1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$20 + $5 + $2 + $1 = $28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182" y="2035024"/>
            <a:ext cx="722892" cy="359708"/>
          </a:xfrm>
          <a:prstGeom prst="rect">
            <a:avLst/>
          </a:prstGeom>
          <a:effectLst/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429" y="1482203"/>
            <a:ext cx="166779" cy="166779"/>
          </a:xfrm>
          <a:prstGeom prst="rect">
            <a:avLst/>
          </a:prstGeom>
          <a:effectLst/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0928" y="1242184"/>
            <a:ext cx="209744" cy="209744"/>
          </a:xfrm>
          <a:prstGeom prst="rect">
            <a:avLst/>
          </a:prstGeom>
          <a:effectLst/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477" y="5091932"/>
            <a:ext cx="722893" cy="359709"/>
          </a:xfrm>
          <a:prstGeom prst="rect">
            <a:avLst/>
          </a:prstGeom>
          <a:effectLst/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724" y="4506261"/>
            <a:ext cx="166779" cy="166779"/>
          </a:xfrm>
          <a:prstGeom prst="rect">
            <a:avLst/>
          </a:prstGeom>
          <a:effectLst/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223" y="4266242"/>
            <a:ext cx="209744" cy="209744"/>
          </a:xfrm>
          <a:prstGeom prst="rect">
            <a:avLst/>
          </a:prstGeom>
          <a:effectLst/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740" y="4266242"/>
            <a:ext cx="209744" cy="209744"/>
          </a:xfrm>
          <a:prstGeom prst="rect">
            <a:avLst/>
          </a:prstGeom>
          <a:effectLst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477" y="5479747"/>
            <a:ext cx="722893" cy="359709"/>
          </a:xfrm>
          <a:prstGeom prst="rect">
            <a:avLst/>
          </a:prstGeom>
          <a:effectLst/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6431" y="1829455"/>
            <a:ext cx="722893" cy="359708"/>
          </a:xfrm>
          <a:prstGeom prst="rect">
            <a:avLst/>
          </a:prstGeom>
          <a:effectLst/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678" y="1676502"/>
            <a:ext cx="166779" cy="166779"/>
          </a:xfrm>
          <a:prstGeom prst="rect">
            <a:avLst/>
          </a:prstGeom>
          <a:effectLst/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1177" y="1436483"/>
            <a:ext cx="209744" cy="209744"/>
          </a:xfrm>
          <a:prstGeom prst="rect">
            <a:avLst/>
          </a:prstGeom>
          <a:effectLst/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053" y="1676502"/>
            <a:ext cx="166779" cy="166779"/>
          </a:xfrm>
          <a:prstGeom prst="rect">
            <a:avLst/>
          </a:prstGeom>
          <a:effectLst/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4154" y="5295217"/>
            <a:ext cx="722893" cy="359708"/>
          </a:xfrm>
          <a:prstGeom prst="rect">
            <a:avLst/>
          </a:prstGeom>
          <a:effectLst/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4401" y="4742396"/>
            <a:ext cx="166779" cy="166779"/>
          </a:xfrm>
          <a:prstGeom prst="rect">
            <a:avLst/>
          </a:prstGeom>
          <a:effectLst/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900" y="4502377"/>
            <a:ext cx="209744" cy="209744"/>
          </a:xfrm>
          <a:prstGeom prst="rect">
            <a:avLst/>
          </a:prstGeom>
          <a:effectLst/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417" y="4502377"/>
            <a:ext cx="209744" cy="209744"/>
          </a:xfrm>
          <a:prstGeom prst="rect">
            <a:avLst/>
          </a:prstGeom>
          <a:effectLst/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9970" y="4742396"/>
            <a:ext cx="166779" cy="166779"/>
          </a:xfrm>
          <a:prstGeom prst="rect">
            <a:avLst/>
          </a:prstGeom>
          <a:effectLst/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1947" y="4742396"/>
            <a:ext cx="166779" cy="166779"/>
          </a:xfrm>
          <a:prstGeom prst="rect">
            <a:avLst/>
          </a:prstGeom>
          <a:effectLst/>
        </p:spPr>
      </p:pic>
      <p:sp>
        <p:nvSpPr>
          <p:cNvPr id="115" name="Oval 114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1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B205B82-80DC-F141-A603-240CF27510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15" y="1244407"/>
            <a:ext cx="778824" cy="36956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105C653-013A-E943-9182-BD91C50F11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15" y="1644457"/>
            <a:ext cx="778824" cy="36956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356FADE-A77A-2845-AD78-BB077C723F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90" y="1444432"/>
            <a:ext cx="778824" cy="36956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7CA274E-5FF9-AA4B-BE19-58F4AA164C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384" y="4292999"/>
            <a:ext cx="778824" cy="36956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005D4E2-9251-6B42-9B83-28FAF25372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384" y="4696224"/>
            <a:ext cx="778824" cy="36956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F9F4A9A-BC5F-C448-A973-92A372454B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84" y="4499374"/>
            <a:ext cx="778824" cy="36956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8C9DA0-FF52-A04D-8DEC-9C19250198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46" y="4899179"/>
            <a:ext cx="778824" cy="36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586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ontent Placeholder 7"/>
          <p:cNvSpPr txBox="1">
            <a:spLocks/>
          </p:cNvSpPr>
          <p:nvPr/>
        </p:nvSpPr>
        <p:spPr>
          <a:xfrm>
            <a:off x="834376" y="3196738"/>
            <a:ext cx="4439633" cy="2119292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Glen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used two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$20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notes to pay for a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$27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soccer ball.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Change: $40 - $27 = $13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$1 = $1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$2 = $2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$5 = $10</a:t>
            </a:r>
            <a:b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 + $3 + $10 = $13</a:t>
            </a:r>
            <a:endParaRPr lang="en-AU" sz="1800" b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477" y="1237863"/>
            <a:ext cx="727151" cy="361827"/>
          </a:xfrm>
          <a:prstGeom prst="rect">
            <a:avLst/>
          </a:prstGeom>
          <a:effectLst/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493" y="1485048"/>
            <a:ext cx="167762" cy="167762"/>
          </a:xfrm>
          <a:prstGeom prst="rect">
            <a:avLst/>
          </a:prstGeom>
          <a:effectLst/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901" y="1243616"/>
            <a:ext cx="210980" cy="210979"/>
          </a:xfrm>
          <a:prstGeom prst="rect">
            <a:avLst/>
          </a:prstGeom>
          <a:effectLst/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477" y="1627963"/>
            <a:ext cx="727151" cy="361827"/>
          </a:xfrm>
          <a:prstGeom prst="rect">
            <a:avLst/>
          </a:prstGeom>
          <a:effectLst/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477" y="2019479"/>
            <a:ext cx="727151" cy="361827"/>
          </a:xfrm>
          <a:prstGeom prst="rect">
            <a:avLst/>
          </a:prstGeom>
          <a:effectLst/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477" y="4659407"/>
            <a:ext cx="727151" cy="361828"/>
          </a:xfrm>
          <a:prstGeom prst="rect">
            <a:avLst/>
          </a:prstGeom>
          <a:effectLst/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493" y="4906593"/>
            <a:ext cx="167762" cy="167762"/>
          </a:xfrm>
          <a:prstGeom prst="rect">
            <a:avLst/>
          </a:prstGeom>
          <a:effectLst/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901" y="4665160"/>
            <a:ext cx="210980" cy="210980"/>
          </a:xfrm>
          <a:prstGeom prst="rect">
            <a:avLst/>
          </a:prstGeom>
          <a:effectLst/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477" y="5049507"/>
            <a:ext cx="727151" cy="361828"/>
          </a:xfrm>
          <a:prstGeom prst="rect">
            <a:avLst/>
          </a:prstGeom>
          <a:effectLst/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312" y="1045227"/>
            <a:ext cx="727151" cy="361828"/>
          </a:xfrm>
          <a:prstGeom prst="rect">
            <a:avLst/>
          </a:prstGeom>
          <a:effectLst/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4329" y="1292413"/>
            <a:ext cx="167762" cy="167762"/>
          </a:xfrm>
          <a:prstGeom prst="rect">
            <a:avLst/>
          </a:prstGeom>
          <a:effectLst/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736" y="1050980"/>
            <a:ext cx="210980" cy="210980"/>
          </a:xfrm>
          <a:prstGeom prst="rect">
            <a:avLst/>
          </a:prstGeom>
          <a:effectLst/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4743" y="1292413"/>
            <a:ext cx="167762" cy="167762"/>
          </a:xfrm>
          <a:prstGeom prst="rect">
            <a:avLst/>
          </a:prstGeom>
          <a:effectLst/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76" y="1292413"/>
            <a:ext cx="167762" cy="167762"/>
          </a:xfrm>
          <a:prstGeom prst="rect">
            <a:avLst/>
          </a:prstGeom>
          <a:effectLst/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312" y="1433620"/>
            <a:ext cx="727151" cy="361828"/>
          </a:xfrm>
          <a:prstGeom prst="rect">
            <a:avLst/>
          </a:prstGeom>
          <a:effectLst/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312" y="1823721"/>
            <a:ext cx="727151" cy="361828"/>
          </a:xfrm>
          <a:prstGeom prst="rect">
            <a:avLst/>
          </a:prstGeom>
          <a:effectLst/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312" y="2212114"/>
            <a:ext cx="727151" cy="361828"/>
          </a:xfrm>
          <a:prstGeom prst="rect">
            <a:avLst/>
          </a:prstGeom>
          <a:effectLst/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9811" y="4827896"/>
            <a:ext cx="727152" cy="361828"/>
          </a:xfrm>
          <a:prstGeom prst="rect">
            <a:avLst/>
          </a:prstGeom>
          <a:effectLst/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828" y="5075082"/>
            <a:ext cx="167762" cy="167762"/>
          </a:xfrm>
          <a:prstGeom prst="rect">
            <a:avLst/>
          </a:prstGeom>
          <a:effectLst/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236" y="4833649"/>
            <a:ext cx="210980" cy="210980"/>
          </a:xfrm>
          <a:prstGeom prst="rect">
            <a:avLst/>
          </a:prstGeom>
          <a:effectLst/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1242" y="5075082"/>
            <a:ext cx="167762" cy="167762"/>
          </a:xfrm>
          <a:prstGeom prst="rect">
            <a:avLst/>
          </a:prstGeom>
          <a:effectLst/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60" y="4833649"/>
            <a:ext cx="210980" cy="210980"/>
          </a:xfrm>
          <a:prstGeom prst="rect">
            <a:avLst/>
          </a:prstGeom>
          <a:effectLst/>
        </p:spPr>
      </p:pic>
      <p:sp>
        <p:nvSpPr>
          <p:cNvPr id="45" name="Oval 44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11590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20</a:t>
            </a:r>
          </a:p>
        </p:txBody>
      </p:sp>
      <p:sp>
        <p:nvSpPr>
          <p:cNvPr id="35" name="Content Placeholder 7"/>
          <p:cNvSpPr txBox="1">
            <a:spLocks/>
          </p:cNvSpPr>
          <p:nvPr/>
        </p:nvSpPr>
        <p:spPr>
          <a:xfrm>
            <a:off x="833169" y="4444618"/>
            <a:ext cx="4439633" cy="1517270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Jenny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used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three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$20 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notes to pay for a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$42 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helmet.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combination of money did Jenny receive in change?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549" y="1039971"/>
            <a:ext cx="167094" cy="167094"/>
          </a:xfrm>
          <a:prstGeom prst="rect">
            <a:avLst/>
          </a:prstGeom>
          <a:effectLst/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716" y="1826669"/>
            <a:ext cx="724255" cy="360386"/>
          </a:xfrm>
          <a:prstGeom prst="rect">
            <a:avLst/>
          </a:prstGeom>
          <a:effectLst/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716" y="2218812"/>
            <a:ext cx="724255" cy="360386"/>
          </a:xfrm>
          <a:prstGeom prst="rect">
            <a:avLst/>
          </a:prstGeom>
          <a:effectLst/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258" y="4675397"/>
            <a:ext cx="167094" cy="167094"/>
          </a:xfrm>
          <a:prstGeom prst="rect">
            <a:avLst/>
          </a:prstGeom>
          <a:effectLst/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424" y="5070804"/>
            <a:ext cx="724255" cy="360387"/>
          </a:xfrm>
          <a:prstGeom prst="rect">
            <a:avLst/>
          </a:prstGeom>
          <a:effectLst/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840" y="4675397"/>
            <a:ext cx="167094" cy="167094"/>
          </a:xfrm>
          <a:prstGeom prst="rect">
            <a:avLst/>
          </a:prstGeom>
          <a:effectLst/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3195" y="1431687"/>
            <a:ext cx="167094" cy="167094"/>
          </a:xfrm>
          <a:prstGeom prst="rect">
            <a:avLst/>
          </a:prstGeom>
          <a:effectLst/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362" y="1827094"/>
            <a:ext cx="724255" cy="360387"/>
          </a:xfrm>
          <a:prstGeom prst="rect">
            <a:avLst/>
          </a:prstGeom>
          <a:effectLst/>
        </p:spPr>
      </p:pic>
      <p:sp>
        <p:nvSpPr>
          <p:cNvPr id="50" name="Rounded Rectangle 49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124" y="5102157"/>
            <a:ext cx="724740" cy="360628"/>
          </a:xfrm>
          <a:prstGeom prst="rect">
            <a:avLst/>
          </a:prstGeom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467" y="4951622"/>
            <a:ext cx="167206" cy="167206"/>
          </a:xfrm>
          <a:prstGeom prst="rect">
            <a:avLst/>
          </a:prstGeom>
          <a:effectLst/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927" y="4710989"/>
            <a:ext cx="210280" cy="210280"/>
          </a:xfrm>
          <a:prstGeom prst="rect">
            <a:avLst/>
          </a:prstGeom>
          <a:effectLst/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F5C909F-72A6-A74E-8997-5629762A18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16" y="1039971"/>
            <a:ext cx="783843" cy="37194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58C146E-DDB2-3C4B-8767-0B921F3F64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16" y="1433671"/>
            <a:ext cx="783843" cy="37194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641CD85-0CF4-D549-88AF-33AFBCE9A1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566" y="1433671"/>
            <a:ext cx="783843" cy="37194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8F23B08-D582-7C40-8BC1-623451D597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816" y="4672171"/>
            <a:ext cx="783843" cy="37194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C3B246A-C209-7E45-9D11-B0175703D7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566" y="4703921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7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20</a:t>
            </a:r>
          </a:p>
        </p:txBody>
      </p:sp>
      <p:sp>
        <p:nvSpPr>
          <p:cNvPr id="32" name="Content Placeholder 7"/>
          <p:cNvSpPr txBox="1">
            <a:spLocks/>
          </p:cNvSpPr>
          <p:nvPr/>
        </p:nvSpPr>
        <p:spPr>
          <a:xfrm>
            <a:off x="834376" y="3055257"/>
            <a:ext cx="4439633" cy="2260773"/>
          </a:xfrm>
          <a:prstGeom prst="rect">
            <a:avLst/>
          </a:prstGeom>
          <a:effectLst/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Jenny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used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three $20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notes to pay for a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$42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helmet.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Change: $60 - $42 = $18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$1 = $1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$2 = $2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$5 = $5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$10 = $10</a:t>
            </a:r>
            <a:b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 + $2 + $5 + $10 = $18</a:t>
            </a:r>
            <a:endParaRPr lang="en-AU" sz="1800" b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3195" y="1431687"/>
            <a:ext cx="167094" cy="167094"/>
          </a:xfrm>
          <a:prstGeom prst="rect">
            <a:avLst/>
          </a:prstGeom>
          <a:effectLst/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362" y="1827094"/>
            <a:ext cx="724255" cy="360387"/>
          </a:xfrm>
          <a:prstGeom prst="rect">
            <a:avLst/>
          </a:prstGeom>
          <a:effectLst/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549" y="1039971"/>
            <a:ext cx="167094" cy="167094"/>
          </a:xfrm>
          <a:prstGeom prst="rect">
            <a:avLst/>
          </a:prstGeom>
          <a:effectLst/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716" y="1826669"/>
            <a:ext cx="724255" cy="360386"/>
          </a:xfrm>
          <a:prstGeom prst="rect">
            <a:avLst/>
          </a:prstGeom>
          <a:effectLst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716" y="2218812"/>
            <a:ext cx="724255" cy="360386"/>
          </a:xfrm>
          <a:prstGeom prst="rect">
            <a:avLst/>
          </a:prstGeom>
          <a:effectLst/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258" y="4675397"/>
            <a:ext cx="167094" cy="167094"/>
          </a:xfrm>
          <a:prstGeom prst="rect">
            <a:avLst/>
          </a:prstGeom>
          <a:effectLst/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424" y="5070804"/>
            <a:ext cx="724255" cy="360387"/>
          </a:xfrm>
          <a:prstGeom prst="rect">
            <a:avLst/>
          </a:prstGeom>
          <a:effectLst/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840" y="4675397"/>
            <a:ext cx="167094" cy="167094"/>
          </a:xfrm>
          <a:prstGeom prst="rect">
            <a:avLst/>
          </a:prstGeom>
          <a:effectLst/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124" y="5102157"/>
            <a:ext cx="724740" cy="360628"/>
          </a:xfrm>
          <a:prstGeom prst="rect">
            <a:avLst/>
          </a:prstGeom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467" y="4951622"/>
            <a:ext cx="167206" cy="167206"/>
          </a:xfrm>
          <a:prstGeom prst="rect">
            <a:avLst/>
          </a:prstGeom>
          <a:effectLst/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927" y="4710989"/>
            <a:ext cx="210280" cy="210280"/>
          </a:xfrm>
          <a:prstGeom prst="rect">
            <a:avLst/>
          </a:prstGeom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779433-CBFF-174B-89E3-F9F2EDEA1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16" y="1039971"/>
            <a:ext cx="783843" cy="3719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62200F-1B58-2847-8439-133329AB80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16" y="1433671"/>
            <a:ext cx="783843" cy="3719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DBD4A1-80B6-8642-8051-60F1707B76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566" y="1433671"/>
            <a:ext cx="783843" cy="3719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197EFF-5F7A-FD45-987F-920FD83594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816" y="4672171"/>
            <a:ext cx="783843" cy="3719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006483-E00F-EA4A-93DA-01359223FC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566" y="4703921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191" y="1472312"/>
            <a:ext cx="724616" cy="360566"/>
          </a:xfrm>
          <a:prstGeom prst="rect">
            <a:avLst/>
          </a:prstGeom>
          <a:effectLst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372" y="1858636"/>
            <a:ext cx="160783" cy="160783"/>
          </a:xfrm>
          <a:prstGeom prst="rect">
            <a:avLst/>
          </a:prstGeom>
          <a:effectLst/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521" y="1858636"/>
            <a:ext cx="160783" cy="160783"/>
          </a:xfrm>
          <a:prstGeom prst="rect">
            <a:avLst/>
          </a:prstGeom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8045" y="1087708"/>
            <a:ext cx="724617" cy="360566"/>
          </a:xfrm>
          <a:prstGeom prst="rect">
            <a:avLst/>
          </a:prstGeom>
          <a:effectLst/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8045" y="1474032"/>
            <a:ext cx="724617" cy="360566"/>
          </a:xfrm>
          <a:prstGeom prst="rect">
            <a:avLst/>
          </a:prstGeom>
          <a:effectLst/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586" y="1860357"/>
            <a:ext cx="724616" cy="360567"/>
          </a:xfrm>
          <a:prstGeom prst="rect">
            <a:avLst/>
          </a:prstGeom>
          <a:effectLst/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283" y="2256163"/>
            <a:ext cx="160783" cy="160783"/>
          </a:xfrm>
          <a:prstGeom prst="rect">
            <a:avLst/>
          </a:prstGeom>
          <a:effectLst/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819" y="4326748"/>
            <a:ext cx="724617" cy="360566"/>
          </a:xfrm>
          <a:prstGeom prst="rect">
            <a:avLst/>
          </a:prstGeom>
          <a:effectLst/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819" y="4713072"/>
            <a:ext cx="724617" cy="360566"/>
          </a:xfrm>
          <a:prstGeom prst="rect">
            <a:avLst/>
          </a:prstGeom>
          <a:effectLst/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386" y="5104261"/>
            <a:ext cx="160783" cy="160783"/>
          </a:xfrm>
          <a:prstGeom prst="rect">
            <a:avLst/>
          </a:prstGeom>
          <a:effectLst/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676" y="5104261"/>
            <a:ext cx="160783" cy="160783"/>
          </a:xfrm>
          <a:prstGeom prst="rect">
            <a:avLst/>
          </a:prstGeom>
          <a:effectLst/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328" y="5104261"/>
            <a:ext cx="160783" cy="160783"/>
          </a:xfrm>
          <a:prstGeom prst="rect">
            <a:avLst/>
          </a:prstGeom>
          <a:effectLst/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0374" y="5104261"/>
            <a:ext cx="160783" cy="160783"/>
          </a:xfrm>
          <a:prstGeom prst="rect">
            <a:avLst/>
          </a:prstGeom>
          <a:effectLst/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386" y="5278160"/>
            <a:ext cx="160783" cy="160783"/>
          </a:xfrm>
          <a:prstGeom prst="rect">
            <a:avLst/>
          </a:prstGeom>
          <a:effectLst/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5498" y="4718189"/>
            <a:ext cx="724616" cy="360566"/>
          </a:xfrm>
          <a:prstGeom prst="rect">
            <a:avLst/>
          </a:prstGeom>
          <a:effectLst/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5498" y="5104514"/>
            <a:ext cx="724616" cy="360566"/>
          </a:xfrm>
          <a:prstGeom prst="rect">
            <a:avLst/>
          </a:prstGeom>
          <a:effectLst/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538" y="5496313"/>
            <a:ext cx="160783" cy="160783"/>
          </a:xfrm>
          <a:prstGeom prst="rect">
            <a:avLst/>
          </a:prstGeom>
          <a:effectLst/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9828" y="5496313"/>
            <a:ext cx="160783" cy="160783"/>
          </a:xfrm>
          <a:prstGeom prst="rect">
            <a:avLst/>
          </a:prstGeom>
          <a:effectLst/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480" y="5496313"/>
            <a:ext cx="160783" cy="160783"/>
          </a:xfrm>
          <a:prstGeom prst="rect">
            <a:avLst/>
          </a:prstGeom>
          <a:effectLst/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2526" y="5496313"/>
            <a:ext cx="160783" cy="160783"/>
          </a:xfrm>
          <a:prstGeom prst="rect">
            <a:avLst/>
          </a:prstGeom>
          <a:effectLst/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538" y="5670213"/>
            <a:ext cx="160783" cy="160783"/>
          </a:xfrm>
          <a:prstGeom prst="rect">
            <a:avLst/>
          </a:prstGeom>
          <a:effectLst/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9828" y="5670213"/>
            <a:ext cx="160783" cy="160783"/>
          </a:xfrm>
          <a:prstGeom prst="rect">
            <a:avLst/>
          </a:prstGeom>
          <a:effectLst/>
        </p:spPr>
      </p:pic>
      <p:sp>
        <p:nvSpPr>
          <p:cNvPr id="110" name="Content Placeholder 7"/>
          <p:cNvSpPr>
            <a:spLocks noGrp="1"/>
          </p:cNvSpPr>
          <p:nvPr>
            <p:ph type="body" sz="quarter" idx="12"/>
          </p:nvPr>
        </p:nvSpPr>
        <p:spPr>
          <a:effectLst/>
        </p:spPr>
        <p:txBody>
          <a:bodyPr tIns="0" bIns="0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Sarah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had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$92 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in her piggybank.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did the money in her piggybank look like?</a:t>
            </a:r>
          </a:p>
        </p:txBody>
      </p:sp>
      <p:sp>
        <p:nvSpPr>
          <p:cNvPr id="114" name="Oval 113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2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sp>
        <p:nvSpPr>
          <p:cNvPr id="73" name="Rounded Rectangle 72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76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8EA08083-1461-FF4A-9AFC-5BFBF7AD8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1" y="1087708"/>
            <a:ext cx="804713" cy="36341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F049025-103E-0041-A513-EC84B1F08F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90" y="1844002"/>
            <a:ext cx="783843" cy="37194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C253CFF-9B2E-A247-9B3C-FFD00482C3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90" y="2231352"/>
            <a:ext cx="783843" cy="37194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EFF8986-B834-3C45-B967-44D986EAE3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1" y="1465533"/>
            <a:ext cx="804713" cy="36341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3E1B708-D176-1B4F-8A48-A0CAC06FEB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91" y="1087708"/>
            <a:ext cx="804713" cy="36341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75C44D6-F0B6-FE4B-A8CB-56E3B96DC0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91" y="1462358"/>
            <a:ext cx="804713" cy="36341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17E52287-70E6-9143-B0CB-D2AAAEE675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91" y="1833833"/>
            <a:ext cx="804713" cy="36341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6C03C71-FCA7-4B44-962F-6A6FE8EF78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91" y="2205308"/>
            <a:ext cx="804713" cy="36341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CFD82499-AF69-BA44-B83B-543315C24E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40" y="1078827"/>
            <a:ext cx="783843" cy="371941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F11C281A-EE71-554C-A58F-3C784DF78F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1" y="4321975"/>
            <a:ext cx="804713" cy="36341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02C1488-7E81-B240-9DFA-6A059DD061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90" y="5078269"/>
            <a:ext cx="783843" cy="37194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2BB730C8-6441-B446-ABEB-091E9063EB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90" y="5465619"/>
            <a:ext cx="783843" cy="371941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CEC4705B-F7A1-FF44-84B5-FA65C87293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1" y="4699800"/>
            <a:ext cx="804713" cy="363419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5074C028-AB52-C242-9F70-1B7979667B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291" y="4321975"/>
            <a:ext cx="804713" cy="363419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EA2E526F-3ED5-AC46-9A3E-EFFFE41953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890" y="5078269"/>
            <a:ext cx="783843" cy="371941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AF3B4994-5FF8-2F47-8783-B7616BAB9E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890" y="5465619"/>
            <a:ext cx="783843" cy="3719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434B7608-5BC0-E943-BC57-EC3955942C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291" y="4699800"/>
            <a:ext cx="804713" cy="363419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B49665B4-6BC9-1F41-816F-2846AB2760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856" y="4322619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7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Straight Connector 103"/>
          <p:cNvCxnSpPr/>
          <p:nvPr/>
        </p:nvCxnSpPr>
        <p:spPr>
          <a:xfrm>
            <a:off x="2743200" y="2189163"/>
            <a:ext cx="607102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11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191" y="1472312"/>
            <a:ext cx="724616" cy="360566"/>
          </a:xfrm>
          <a:prstGeom prst="rect">
            <a:avLst/>
          </a:prstGeom>
          <a:effectLst/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372" y="1858636"/>
            <a:ext cx="160783" cy="160783"/>
          </a:xfrm>
          <a:prstGeom prst="rect">
            <a:avLst/>
          </a:prstGeom>
          <a:effectLst/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521" y="1858636"/>
            <a:ext cx="160783" cy="160783"/>
          </a:xfrm>
          <a:prstGeom prst="rect">
            <a:avLst/>
          </a:prstGeom>
          <a:effectLst/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8045" y="1087708"/>
            <a:ext cx="724617" cy="360566"/>
          </a:xfrm>
          <a:prstGeom prst="rect">
            <a:avLst/>
          </a:prstGeom>
          <a:effectLst/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8045" y="1474032"/>
            <a:ext cx="724617" cy="360566"/>
          </a:xfrm>
          <a:prstGeom prst="rect">
            <a:avLst/>
          </a:prstGeom>
          <a:effectLst/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586" y="1860357"/>
            <a:ext cx="724616" cy="360567"/>
          </a:xfrm>
          <a:prstGeom prst="rect">
            <a:avLst/>
          </a:prstGeom>
          <a:effectLst/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283" y="2256163"/>
            <a:ext cx="160783" cy="160783"/>
          </a:xfrm>
          <a:prstGeom prst="rect">
            <a:avLst/>
          </a:prstGeom>
          <a:effectLst/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819" y="4313997"/>
            <a:ext cx="724617" cy="360566"/>
          </a:xfrm>
          <a:prstGeom prst="rect">
            <a:avLst/>
          </a:prstGeom>
          <a:effectLst/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819" y="4700321"/>
            <a:ext cx="724617" cy="360566"/>
          </a:xfrm>
          <a:prstGeom prst="rect">
            <a:avLst/>
          </a:prstGeom>
          <a:effectLst/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386" y="5091510"/>
            <a:ext cx="160783" cy="160783"/>
          </a:xfrm>
          <a:prstGeom prst="rect">
            <a:avLst/>
          </a:prstGeom>
          <a:effectLst/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676" y="5091510"/>
            <a:ext cx="160783" cy="160783"/>
          </a:xfrm>
          <a:prstGeom prst="rect">
            <a:avLst/>
          </a:prstGeom>
          <a:effectLst/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328" y="5091510"/>
            <a:ext cx="160783" cy="160783"/>
          </a:xfrm>
          <a:prstGeom prst="rect">
            <a:avLst/>
          </a:prstGeom>
          <a:effectLst/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0374" y="5091510"/>
            <a:ext cx="160783" cy="160783"/>
          </a:xfrm>
          <a:prstGeom prst="rect">
            <a:avLst/>
          </a:prstGeom>
          <a:effectLst/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386" y="5265409"/>
            <a:ext cx="160783" cy="160783"/>
          </a:xfrm>
          <a:prstGeom prst="rect">
            <a:avLst/>
          </a:prstGeom>
          <a:effectLst/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5498" y="4718189"/>
            <a:ext cx="724616" cy="360566"/>
          </a:xfrm>
          <a:prstGeom prst="rect">
            <a:avLst/>
          </a:prstGeom>
          <a:effectLst/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5498" y="5104514"/>
            <a:ext cx="724616" cy="360566"/>
          </a:xfrm>
          <a:prstGeom prst="rect">
            <a:avLst/>
          </a:prstGeom>
          <a:effectLst/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538" y="5496313"/>
            <a:ext cx="160783" cy="160783"/>
          </a:xfrm>
          <a:prstGeom prst="rect">
            <a:avLst/>
          </a:prstGeom>
          <a:effectLst/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9828" y="5496313"/>
            <a:ext cx="160783" cy="160783"/>
          </a:xfrm>
          <a:prstGeom prst="rect">
            <a:avLst/>
          </a:prstGeom>
          <a:effectLst/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480" y="5496313"/>
            <a:ext cx="160783" cy="160783"/>
          </a:xfrm>
          <a:prstGeom prst="rect">
            <a:avLst/>
          </a:prstGeom>
          <a:effectLst/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2526" y="5496313"/>
            <a:ext cx="160783" cy="160783"/>
          </a:xfrm>
          <a:prstGeom prst="rect">
            <a:avLst/>
          </a:prstGeom>
          <a:effectLst/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538" y="5670213"/>
            <a:ext cx="160783" cy="160783"/>
          </a:xfrm>
          <a:prstGeom prst="rect">
            <a:avLst/>
          </a:prstGeom>
          <a:effectLst/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9828" y="5670213"/>
            <a:ext cx="160783" cy="160783"/>
          </a:xfrm>
          <a:prstGeom prst="rect">
            <a:avLst/>
          </a:prstGeom>
          <a:effectLst/>
        </p:spPr>
      </p:pic>
      <p:sp>
        <p:nvSpPr>
          <p:cNvPr id="156" name="Oval 155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 dirty="0">
                <a:latin typeface="Baloo" charset="0"/>
                <a:ea typeface="Baloo" charset="0"/>
                <a:cs typeface="Baloo" charset="0"/>
              </a:rPr>
              <a:t>2</a:t>
            </a:r>
          </a:p>
        </p:txBody>
      </p:sp>
      <p:sp>
        <p:nvSpPr>
          <p:cNvPr id="168" name="Content Placeholder 7"/>
          <p:cNvSpPr>
            <a:spLocks noGrp="1"/>
          </p:cNvSpPr>
          <p:nvPr>
            <p:ph type="body" sz="quarter" idx="12"/>
          </p:nvPr>
        </p:nvSpPr>
        <p:spPr>
          <a:effectLst/>
        </p:spPr>
        <p:txBody>
          <a:bodyPr tIns="0" bIns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In her piggybank, </a:t>
            </a:r>
            <a:r>
              <a:rPr lang="en-AU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Sarah</a:t>
            </a:r>
            <a: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had a total</a:t>
            </a:r>
            <a:b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of </a:t>
            </a:r>
            <a:r>
              <a:rPr lang="en-AU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$92</a:t>
            </a:r>
            <a: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6 x $2 = $12</a:t>
            </a:r>
            <a:b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$5 = $10</a:t>
            </a:r>
            <a:b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3 x $10 = $30</a:t>
            </a:r>
            <a:b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$20 = $40</a:t>
            </a:r>
            <a:br>
              <a:rPr lang="en-AU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AU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$12 + $10 + $30 + $40 = $92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7C53531-3AFE-864E-ACD5-619E5EFFCA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1" y="1087708"/>
            <a:ext cx="804713" cy="36341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511B3FA-C05B-114F-8B2F-972A0911EF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90" y="1844002"/>
            <a:ext cx="783843" cy="37194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8EB0224-0D19-714E-A5D8-38BDC59F5F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90" y="2231352"/>
            <a:ext cx="783843" cy="37194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09EC436-7BA8-9C48-89BF-9FE4E36C98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1" y="1465533"/>
            <a:ext cx="804713" cy="36341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46E0C1E-4AF8-1745-BF30-B76CDC9BF7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91" y="1087708"/>
            <a:ext cx="804713" cy="3634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9FDEF36-29DF-6749-AF27-E4B0B6F7D5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91" y="1462358"/>
            <a:ext cx="804713" cy="36341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E25ED5-A2A1-644F-847C-77E6EEA6A9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91" y="1833833"/>
            <a:ext cx="804713" cy="3634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E06F97E-A527-CD42-A9C9-C0E1845289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91" y="2205308"/>
            <a:ext cx="804713" cy="36341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0AEBCA2-AFB7-FC41-8290-EFE1DB1239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40" y="1078827"/>
            <a:ext cx="783843" cy="37194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955D8F5-096F-704A-A356-36191F068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1" y="4321975"/>
            <a:ext cx="804713" cy="36341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7B9D941-6F53-6942-9F5D-975F7CEAA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90" y="5078269"/>
            <a:ext cx="783843" cy="37194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2D8F783-FE97-EB4B-823A-4CE8D0BC76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90" y="5465619"/>
            <a:ext cx="783843" cy="37194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353935-04A1-7C43-9EF9-9FBE6D803D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1" y="4699800"/>
            <a:ext cx="804713" cy="36341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172FE72-CE2B-E046-B86F-9F13B1B3AA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291" y="4321975"/>
            <a:ext cx="804713" cy="36341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B8DCE90-A570-B446-B77F-83E077D322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890" y="5078269"/>
            <a:ext cx="783843" cy="37194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3FB9AB2-02DB-8B48-B46D-47916A2544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890" y="5465619"/>
            <a:ext cx="783843" cy="37194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4130834-02E4-FB4C-8F09-444ED6A54E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291" y="4699800"/>
            <a:ext cx="804713" cy="36341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ACF8E44-45E2-B840-9A06-6B647ED22C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856" y="4322619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ontent Placeholder 7"/>
          <p:cNvSpPr>
            <a:spLocks noGrp="1"/>
          </p:cNvSpPr>
          <p:nvPr>
            <p:ph type="body" sz="quarter" idx="12"/>
          </p:nvPr>
        </p:nvSpPr>
        <p:spPr>
          <a:effectLst/>
        </p:spPr>
        <p:txBody>
          <a:bodyPr tIns="0" bIns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Andy 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received a total of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$55 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in birthday money.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did the money in Andy’s birthday card look like?</a:t>
            </a: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511" y="1651744"/>
            <a:ext cx="719270" cy="357905"/>
          </a:xfrm>
          <a:prstGeom prst="rect">
            <a:avLst/>
          </a:prstGeom>
          <a:effectLst/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511" y="2038302"/>
            <a:ext cx="719270" cy="357905"/>
          </a:xfrm>
          <a:prstGeom prst="rect">
            <a:avLst/>
          </a:prstGeom>
          <a:effectLst/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511" y="1268102"/>
            <a:ext cx="719270" cy="357906"/>
          </a:xfrm>
          <a:prstGeom prst="rect">
            <a:avLst/>
          </a:prstGeom>
          <a:effectLst/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503" y="4920892"/>
            <a:ext cx="717337" cy="356945"/>
          </a:xfrm>
          <a:prstGeom prst="rect">
            <a:avLst/>
          </a:prstGeom>
          <a:effectLst/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348" y="4493685"/>
            <a:ext cx="715666" cy="356112"/>
          </a:xfrm>
          <a:prstGeom prst="rect">
            <a:avLst/>
          </a:prstGeom>
          <a:effectLst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348" y="4875238"/>
            <a:ext cx="715666" cy="356112"/>
          </a:xfrm>
          <a:prstGeom prst="rect">
            <a:avLst/>
          </a:prstGeom>
          <a:effectLst/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907" y="5256790"/>
            <a:ext cx="715666" cy="356113"/>
          </a:xfrm>
          <a:prstGeom prst="rect">
            <a:avLst/>
          </a:prstGeom>
          <a:effectLst/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012" y="1071173"/>
            <a:ext cx="721458" cy="358994"/>
          </a:xfrm>
          <a:prstGeom prst="rect">
            <a:avLst/>
          </a:prstGeom>
          <a:effectLst/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012" y="1455813"/>
            <a:ext cx="721458" cy="358994"/>
          </a:xfrm>
          <a:prstGeom prst="rect">
            <a:avLst/>
          </a:prstGeom>
          <a:effectLst/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2560" y="1840454"/>
            <a:ext cx="721457" cy="358995"/>
          </a:xfrm>
          <a:prstGeom prst="rect">
            <a:avLst/>
          </a:prstGeom>
          <a:effectLst/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279" y="2234535"/>
            <a:ext cx="160082" cy="160082"/>
          </a:xfrm>
          <a:prstGeom prst="rect">
            <a:avLst/>
          </a:prstGeom>
          <a:effectLst/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sp>
        <p:nvSpPr>
          <p:cNvPr id="55" name="Oval 54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>
                <a:latin typeface="Baloo" charset="0"/>
                <a:ea typeface="Baloo" charset="0"/>
                <a:cs typeface="Baloo" charset="0"/>
              </a:rPr>
              <a:t>3</a:t>
            </a:r>
            <a:endParaRPr lang="en-US" sz="27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56" name="Rounded Rectangle 55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>
            <a:hlinkClick r:id="" action="ppaction://noaction">
              <a:snd r:embed="rId6" name="Wrong-answer-sound-effect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>
            <a:hlinkClick r:id="" action="ppaction://noaction">
              <a:snd r:embed="rId6" name="Wrong-answer-sound-effect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>
            <a:hlinkClick r:id="" action="ppaction://noaction">
              <a:snd r:embed="rId6" name="Wrong-answer-sound-effect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1334989-30B0-AC43-8451-16EBC47A41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51" y="1264546"/>
            <a:ext cx="804713" cy="3634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205A139-61D1-6640-8BBA-1ABE18819F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51" y="1638591"/>
            <a:ext cx="783843" cy="37194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666486D-990D-5D4A-B894-DF11F52D28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391" y="2031424"/>
            <a:ext cx="783843" cy="37194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1EAB86E-EAA9-3749-B6F4-95428FE7B2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247" y="1071357"/>
            <a:ext cx="804713" cy="36341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388BA2C-7AEB-D945-8938-6856596B0C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714" y="4503402"/>
            <a:ext cx="804713" cy="36341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01D8085-16CB-494C-9932-1088E14286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77" y="4538063"/>
            <a:ext cx="804713" cy="36341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24E8AA1-0EF8-2F43-A55F-043797D0D0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77" y="4916178"/>
            <a:ext cx="804713" cy="36341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CC65E11-8734-8641-BE8F-0C40C02192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350" y="4891492"/>
            <a:ext cx="783843" cy="37194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CA6DFB0-8BEE-4741-83CC-1CFA09A48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247" y="1446111"/>
            <a:ext cx="804713" cy="36341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4FA7D8C-A47C-8648-B126-D8B7BDFFF6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582" y="1818462"/>
            <a:ext cx="783843" cy="37194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3A370F2-E7DD-484C-A102-1761E12F9C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582" y="2200711"/>
            <a:ext cx="783843" cy="37194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335697C-BD98-224A-A536-F3AA90299D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77" y="5290932"/>
            <a:ext cx="804713" cy="36341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32FFFAB-A4A8-E245-9920-9212D7ABFB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222" y="4531728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511" y="1651744"/>
            <a:ext cx="719270" cy="357905"/>
          </a:xfrm>
          <a:prstGeom prst="rect">
            <a:avLst/>
          </a:prstGeom>
          <a:effectLst/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511" y="2038302"/>
            <a:ext cx="719270" cy="357905"/>
          </a:xfrm>
          <a:prstGeom prst="rect">
            <a:avLst/>
          </a:prstGeom>
          <a:effectLst/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511" y="1268102"/>
            <a:ext cx="719270" cy="357906"/>
          </a:xfrm>
          <a:prstGeom prst="rect">
            <a:avLst/>
          </a:prstGeom>
          <a:effectLst/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503" y="4920892"/>
            <a:ext cx="717337" cy="356945"/>
          </a:xfrm>
          <a:prstGeom prst="rect">
            <a:avLst/>
          </a:prstGeom>
          <a:effectLst/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348" y="4493685"/>
            <a:ext cx="715666" cy="356112"/>
          </a:xfrm>
          <a:prstGeom prst="rect">
            <a:avLst/>
          </a:prstGeom>
          <a:effectLst/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348" y="4875238"/>
            <a:ext cx="715666" cy="356112"/>
          </a:xfrm>
          <a:prstGeom prst="rect">
            <a:avLst/>
          </a:prstGeom>
          <a:effectLst/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907" y="5256790"/>
            <a:ext cx="715666" cy="356113"/>
          </a:xfrm>
          <a:prstGeom prst="rect">
            <a:avLst/>
          </a:prstGeom>
          <a:effectLst/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012" y="1071173"/>
            <a:ext cx="721458" cy="358994"/>
          </a:xfrm>
          <a:prstGeom prst="rect">
            <a:avLst/>
          </a:prstGeom>
          <a:effectLst/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012" y="1455813"/>
            <a:ext cx="721458" cy="358994"/>
          </a:xfrm>
          <a:prstGeom prst="rect">
            <a:avLst/>
          </a:prstGeom>
          <a:effectLst/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2560" y="1840454"/>
            <a:ext cx="721457" cy="358995"/>
          </a:xfrm>
          <a:prstGeom prst="rect">
            <a:avLst/>
          </a:prstGeom>
          <a:effectLst/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279" y="2234535"/>
            <a:ext cx="160082" cy="160082"/>
          </a:xfrm>
          <a:prstGeom prst="rect">
            <a:avLst/>
          </a:prstGeom>
          <a:effectLst/>
        </p:spPr>
      </p:pic>
      <p:sp>
        <p:nvSpPr>
          <p:cNvPr id="132" name="Content Placeholder 7"/>
          <p:cNvSpPr>
            <a:spLocks noGrp="1"/>
          </p:cNvSpPr>
          <p:nvPr>
            <p:ph type="body" sz="quarter" idx="12"/>
          </p:nvPr>
        </p:nvSpPr>
        <p:spPr>
          <a:effectLst/>
        </p:spPr>
        <p:txBody>
          <a:bodyPr tIns="0" bIns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Andy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received a total of </a:t>
            </a: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$55 </a:t>
            </a: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in birthday money.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3 x $5 = $15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 x $10 = $20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1 x $20 = $30</a:t>
            </a:r>
            <a:br>
              <a:rPr lang="en-US" sz="18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en-US" sz="18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$15 + $20 + $20 = $55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85" y="591189"/>
            <a:ext cx="1268483" cy="1268483"/>
          </a:xfrm>
          <a:prstGeom prst="rect">
            <a:avLst/>
          </a:prstGeom>
          <a:effectLst/>
        </p:spPr>
      </p:pic>
      <p:sp>
        <p:nvSpPr>
          <p:cNvPr id="50" name="Oval 49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>
                <a:latin typeface="Baloo" charset="0"/>
                <a:ea typeface="Baloo" charset="0"/>
                <a:cs typeface="Baloo" charset="0"/>
              </a:rPr>
              <a:t>3</a:t>
            </a:r>
            <a:endParaRPr lang="en-US" sz="2700" dirty="0"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FDEDAD3-49F9-814E-8735-0E2854A4F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51" y="1264546"/>
            <a:ext cx="804713" cy="3634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BD9AD42-89FE-9340-9937-39ED9ECC6F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51" y="1638591"/>
            <a:ext cx="783843" cy="37194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0964ACC-961E-5948-A978-F6E216DB0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391" y="2031424"/>
            <a:ext cx="783843" cy="3719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CFFB793-D0A5-CD45-8D2C-438FE44B5D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247" y="1071357"/>
            <a:ext cx="804713" cy="36341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A278067-48E0-1646-BB45-B1D39BEF79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714" y="4503402"/>
            <a:ext cx="804713" cy="36341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33B08B0-3E29-8B41-B8AD-9655D13137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77" y="4538063"/>
            <a:ext cx="804713" cy="3634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F3C548A-C03B-6846-8FC5-35E63E343E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77" y="4916178"/>
            <a:ext cx="804713" cy="36341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07907EE-EE2A-0948-9195-D497407B4B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350" y="4891492"/>
            <a:ext cx="783843" cy="37194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7AB66FA-0D4C-DB4F-BFD5-FFB297D76B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247" y="1446111"/>
            <a:ext cx="804713" cy="36341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AA0647-4EFA-6345-9665-CF8123B21B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582" y="1818462"/>
            <a:ext cx="783843" cy="37194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B9818CC-414F-C24A-A9D7-0552DB56D1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582" y="2200711"/>
            <a:ext cx="783843" cy="37194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434212E-3CF1-5945-8598-1E5A0C2EB6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77" y="5290932"/>
            <a:ext cx="804713" cy="36341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9241572-A699-834D-BB05-AD6EB420B8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222" y="4531728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6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/>
          <p:cNvSpPr/>
          <p:nvPr/>
        </p:nvSpPr>
        <p:spPr>
          <a:xfrm>
            <a:off x="10397581" y="3711996"/>
            <a:ext cx="347850" cy="347850"/>
          </a:xfrm>
          <a:prstGeom prst="ellipse">
            <a:avLst/>
          </a:prstGeom>
          <a:gradFill>
            <a:gsLst>
              <a:gs pos="0">
                <a:srgbClr val="476BB3"/>
              </a:gs>
              <a:gs pos="100000">
                <a:srgbClr val="6A80BF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0" rtlCol="0" anchor="ctr"/>
          <a:lstStyle/>
          <a:p>
            <a:pPr algn="ctr"/>
            <a:r>
              <a:rPr lang="en-US" dirty="0">
                <a:latin typeface="Baloo" charset="0"/>
                <a:ea typeface="Baloo" charset="0"/>
                <a:cs typeface="Baloo" charset="0"/>
              </a:rPr>
              <a:t>d</a:t>
            </a:r>
          </a:p>
        </p:txBody>
      </p:sp>
      <p:sp>
        <p:nvSpPr>
          <p:cNvPr id="133" name="Content Placeholder 7"/>
          <p:cNvSpPr>
            <a:spLocks noGrp="1"/>
          </p:cNvSpPr>
          <p:nvPr>
            <p:ph type="body" sz="quarter" idx="12"/>
          </p:nvPr>
        </p:nvSpPr>
        <p:spPr>
          <a:effectLst/>
        </p:spPr>
        <p:txBody>
          <a:bodyPr tIns="0" bIns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Mel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received a total of </a:t>
            </a:r>
            <a:r>
              <a:rPr lang="en-AU" sz="2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$80 </a:t>
            </a: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in birthday money.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What did the money in Mel’s birthday card look like?</a:t>
            </a:r>
          </a:p>
        </p:txBody>
      </p:sp>
      <p:sp>
        <p:nvSpPr>
          <p:cNvPr id="136" name="Oval 135"/>
          <p:cNvSpPr/>
          <p:nvPr/>
        </p:nvSpPr>
        <p:spPr>
          <a:xfrm>
            <a:off x="7539502" y="3711996"/>
            <a:ext cx="347850" cy="347850"/>
          </a:xfrm>
          <a:prstGeom prst="ellipse">
            <a:avLst/>
          </a:prstGeom>
          <a:gradFill>
            <a:gsLst>
              <a:gs pos="0">
                <a:srgbClr val="476BB3"/>
              </a:gs>
              <a:gs pos="100000">
                <a:srgbClr val="6A80BF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0" rtlCol="0" anchor="ctr"/>
          <a:lstStyle/>
          <a:p>
            <a:pPr algn="ctr"/>
            <a:r>
              <a:rPr lang="en-US" dirty="0">
                <a:latin typeface="Baloo" charset="0"/>
                <a:ea typeface="Baloo" charset="0"/>
                <a:cs typeface="Baloo" charset="0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88" y="577211"/>
            <a:ext cx="2642589" cy="2642589"/>
          </a:xfrm>
          <a:prstGeom prst="rect">
            <a:avLst/>
          </a:prstGeom>
          <a:noFill/>
          <a:effectLst/>
        </p:spPr>
      </p:pic>
      <p:sp>
        <p:nvSpPr>
          <p:cNvPr id="54" name="Oval 53"/>
          <p:cNvSpPr/>
          <p:nvPr/>
        </p:nvSpPr>
        <p:spPr>
          <a:xfrm>
            <a:off x="237744" y="246888"/>
            <a:ext cx="566928" cy="56692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700">
                <a:latin typeface="Baloo" charset="0"/>
                <a:ea typeface="Baloo" charset="0"/>
                <a:cs typeface="Baloo" charset="0"/>
              </a:rPr>
              <a:t>4</a:t>
            </a:r>
            <a:endParaRPr lang="en-US" sz="27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55" name="Rounded Rectangle 54">
            <a:hlinkClick r:id="" action="ppaction://noaction">
              <a:snd r:embed="rId3" name="Wrong-answer-sound-effect.wav"/>
            </a:hlinkClick>
          </p:cNvPr>
          <p:cNvSpPr/>
          <p:nvPr/>
        </p:nvSpPr>
        <p:spPr>
          <a:xfrm>
            <a:off x="7061525" y="283381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7061525" y="6082410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>
            <a:hlinkClick r:id="" action="ppaction://noaction">
              <a:snd r:embed="rId3" name="Wrong-answer-sound-effect.wav"/>
            </a:hlinkClick>
          </p:cNvPr>
          <p:cNvSpPr/>
          <p:nvPr/>
        </p:nvSpPr>
        <p:spPr>
          <a:xfrm>
            <a:off x="9918619" y="2836886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>
            <a:hlinkClick r:id="" action="ppaction://noaction">
              <a:snd r:embed="rId3" name="Wrong-answer-sound-effect.wav"/>
            </a:hlinkClick>
          </p:cNvPr>
          <p:cNvSpPr/>
          <p:nvPr/>
        </p:nvSpPr>
        <p:spPr>
          <a:xfrm>
            <a:off x="9918619" y="6090648"/>
            <a:ext cx="1299880" cy="3295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5C3864FD-BA07-CA42-8F09-AF48EF149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52" y="4446123"/>
            <a:ext cx="804713" cy="36341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8299E84E-4ACE-3149-94EE-63CCC97415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33" y="1232587"/>
            <a:ext cx="783843" cy="37194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0279C674-01E5-C64A-B830-9A0D7A2CC1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73" y="1625420"/>
            <a:ext cx="783843" cy="37194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3F546A-3905-6648-A63E-04193DF321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265" y="1228556"/>
            <a:ext cx="804713" cy="36341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7E6D02E-A030-1149-8727-F7222A4164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52" y="4822475"/>
            <a:ext cx="804713" cy="36341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9B09FD07-FD91-0043-9957-2ACA23A341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29" y="1241659"/>
            <a:ext cx="804713" cy="36341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E6E1D184-57FD-CD44-B624-247F69FCDB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29" y="1619774"/>
            <a:ext cx="804713" cy="36341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9A180AF-4337-5E40-9BFA-7314FCD74A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270" y="2032027"/>
            <a:ext cx="783843" cy="37194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DE39D45-ED4B-6340-A6E5-CA86B447AB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265" y="1603310"/>
            <a:ext cx="804713" cy="36341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286A6F4-5614-B14F-BDEC-66CD8B66B2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16" y="1244295"/>
            <a:ext cx="783843" cy="37194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E577C76D-D997-C54C-8623-237E03DBDC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389" y="2007292"/>
            <a:ext cx="783843" cy="37194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11AAF52-3DEE-AF44-B2CE-D6ED66C60C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29" y="1994528"/>
            <a:ext cx="804713" cy="36341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0216916-0496-3B49-BF2F-A46D77AC4B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270" y="1635792"/>
            <a:ext cx="783843" cy="37194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278DED5-99B4-C849-B76F-7670062C7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52" y="5203840"/>
            <a:ext cx="804713" cy="36341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BCD726DC-2E19-4040-8D3F-58EAADE713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30" y="4452190"/>
            <a:ext cx="783843" cy="37194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5986F87-F9AA-5D40-A031-17BDAB0A76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84" y="4843687"/>
            <a:ext cx="783843" cy="37194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910BA4B-6563-0C40-B331-BD8434F38F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79" y="4618509"/>
            <a:ext cx="804713" cy="36341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3B65141-FE48-C94E-BFDA-A5F78D8BBA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79" y="4994861"/>
            <a:ext cx="804713" cy="363419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38FC3010-E9AA-2D4C-8ECC-81697FF009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457" y="4624576"/>
            <a:ext cx="783843" cy="37194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FD8F233-E8E8-6943-B5EF-C2EAE6B5E7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411" y="5016073"/>
            <a:ext cx="783843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8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source - Teaching Presentation - Money and Financial Mathematics Middle Years" id="{16F23CA3-05B5-E543-82D3-AA810E676C63}" vid="{7FE7C3F2-463E-164D-98CA-71BE15D6F5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Money-and-Financial-Mathematics-Middle-Years-Interactive-PowerPoint-Microsoft-PowerPoint-882433</Template>
  <TotalTime>36</TotalTime>
  <Words>1726</Words>
  <Application>Microsoft Office PowerPoint</Application>
  <PresentationFormat>Widescreen</PresentationFormat>
  <Paragraphs>151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Open Sans Extrabold</vt:lpstr>
      <vt:lpstr>Open Sans Semibold</vt:lpstr>
      <vt:lpstr>Open Sans</vt:lpstr>
      <vt:lpstr>Baloo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Giuseppe Bruscino</dc:creator>
  <cp:lastModifiedBy>Giuseppe Bruscino</cp:lastModifiedBy>
  <cp:revision>1</cp:revision>
  <dcterms:created xsi:type="dcterms:W3CDTF">2021-07-21T02:28:04Z</dcterms:created>
  <dcterms:modified xsi:type="dcterms:W3CDTF">2021-07-21T03:04:10Z</dcterms:modified>
</cp:coreProperties>
</file>